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5.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6.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4"/>
  </p:notesMasterIdLst>
  <p:handoutMasterIdLst>
    <p:handoutMasterId r:id="rId35"/>
  </p:handoutMasterIdLst>
  <p:sldIdLst>
    <p:sldId id="2029" r:id="rId3"/>
    <p:sldId id="2030" r:id="rId4"/>
    <p:sldId id="2031" r:id="rId5"/>
    <p:sldId id="2032" r:id="rId6"/>
    <p:sldId id="2033" r:id="rId7"/>
    <p:sldId id="2036" r:id="rId8"/>
    <p:sldId id="2037" r:id="rId9"/>
    <p:sldId id="2038" r:id="rId10"/>
    <p:sldId id="2039" r:id="rId11"/>
    <p:sldId id="2040" r:id="rId12"/>
    <p:sldId id="2041" r:id="rId13"/>
    <p:sldId id="2043" r:id="rId14"/>
    <p:sldId id="2045" r:id="rId15"/>
    <p:sldId id="2047" r:id="rId16"/>
    <p:sldId id="2048" r:id="rId17"/>
    <p:sldId id="2050" r:id="rId18"/>
    <p:sldId id="2051" r:id="rId19"/>
    <p:sldId id="2052" r:id="rId20"/>
    <p:sldId id="2053" r:id="rId21"/>
    <p:sldId id="2054" r:id="rId22"/>
    <p:sldId id="2055" r:id="rId23"/>
    <p:sldId id="2056" r:id="rId24"/>
    <p:sldId id="2057" r:id="rId25"/>
    <p:sldId id="2058" r:id="rId26"/>
    <p:sldId id="2060" r:id="rId27"/>
    <p:sldId id="2061" r:id="rId28"/>
    <p:sldId id="2062" r:id="rId29"/>
    <p:sldId id="2063" r:id="rId30"/>
    <p:sldId id="2064" r:id="rId31"/>
    <p:sldId id="2065" r:id="rId32"/>
    <p:sldId id="2066" r:id="rId33"/>
  </p:sldIdLst>
  <p:sldSz cx="9144000" cy="5143500" type="screen16x9"/>
  <p:notesSz cx="6858000" cy="9144000"/>
  <p:embeddedFontLst>
    <p:embeddedFont>
      <p:font typeface="微软雅黑" panose="020B0503020204020204" pitchFamily="34" charset="-122"/>
      <p:regular r:id="rId36"/>
      <p:bold r:id="rId37"/>
    </p:embeddedFont>
    <p:embeddedFont>
      <p:font typeface="字魂54号-贤黑" panose="02010600030101010101" charset="-122"/>
      <p:regular r:id="rId38"/>
    </p:embeddedFont>
    <p:embeddedFont>
      <p:font typeface="微软雅黑 Light" panose="020B0502040204020203" pitchFamily="34" charset="-122"/>
      <p:regular r:id="rId39"/>
    </p:embeddedFont>
    <p:embeddedFont>
      <p:font typeface="思源黑体 CN Normal" panose="020B0400000000000000" pitchFamily="34" charset="-122"/>
      <p:regular r:id="rId40"/>
    </p:embeddedFont>
    <p:embeddedFont>
      <p:font typeface="字魂58号-创中黑-Regular" panose="02010600030101010101" charset="-122"/>
      <p:regular r:id="rId41"/>
    </p:embeddedFont>
    <p:embeddedFont>
      <p:font typeface="字魂59号-创粗黑" panose="02010600030101010101" charset="-122"/>
      <p:regular r:id="rId42"/>
    </p:embeddedFont>
    <p:embeddedFont>
      <p:font typeface="思源宋体 CN Heavy" panose="02020900000000000000" pitchFamily="18" charset="-122"/>
      <p:bold r:id="rId43"/>
    </p:embeddedFont>
    <p:embeddedFont>
      <p:font typeface="字魂35号-经典雅黑" panose="02000000000000000000" charset="-122"/>
      <p:regular r:id="rId44"/>
    </p:embeddedFont>
    <p:embeddedFont>
      <p:font typeface="字魂95号-手刻宋" panose="02010600030101010101" charset="-122"/>
      <p:regular r:id="rId45"/>
    </p:embeddedFont>
    <p:embeddedFont>
      <p:font typeface="方正姚体" panose="02010601030101010101" pitchFamily="2" charset="-122"/>
      <p:regular r:id="rId46"/>
    </p:embeddedFont>
    <p:embeddedFont>
      <p:font typeface="字魂105号-简雅黑" panose="02010600030101010101" charset="-122"/>
      <p:regular r:id="rId47"/>
    </p:embeddedFont>
    <p:embeddedFont>
      <p:font typeface="方正兰亭黑_GBK" panose="02010600080101010101" pitchFamily="2" charset="-122"/>
      <p:regular r:id="rId48"/>
    </p:embeddedFont>
    <p:embeddedFont>
      <p:font typeface="Calibri" panose="020F0502020204030204" pitchFamily="34" charset="0"/>
      <p:regular r:id="rId49"/>
      <p:bold r:id="rId50"/>
      <p:italic r:id="rId51"/>
      <p:boldItalic r:id="rId52"/>
    </p:embeddedFont>
    <p:embeddedFont>
      <p:font typeface="思源宋体 CN SemiBold" panose="02020600000000000000" pitchFamily="18" charset="-122"/>
      <p:bold r:id="rId53"/>
    </p:embeddedFont>
    <p:embeddedFont>
      <p:font typeface="思源黑体 CN Bold" panose="020B0800000000000000" pitchFamily="34" charset="-122"/>
      <p:bold r:id="rId54"/>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4" userDrawn="1">
          <p15:clr>
            <a:srgbClr val="A4A3A4"/>
          </p15:clr>
        </p15:guide>
        <p15:guide id="2" pos="289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7" name="1206988966@qq.com" initials="1" lastIdx="1" clrIdx="2"/>
  <p:cmAuthor id="1" name="Administrator" initials="A" lastIdx="1" clrIdx="0"/>
  <p:cmAuthor id="8" name="姜伟光" initials="姜" lastIdx="1" clrIdx="0"/>
  <p:cmAuthor id="366379595" name="F肥宝er" initials="F" lastIdx="1" clrIdx="9"/>
  <p:cmAuthor id="2" name="作者" initials="A" lastIdx="1" clrIdx="1"/>
  <p:cmAuthor id="4" name="王习习" initials="王" lastIdx="2" clrIdx="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FFFF"/>
    <a:srgbClr val="ED0000"/>
    <a:srgbClr val="EC0000"/>
    <a:srgbClr val="EA0000"/>
    <a:srgbClr val="CA0000"/>
    <a:srgbClr val="FF0000"/>
    <a:srgbClr val="F76707"/>
    <a:srgbClr val="BC000D"/>
    <a:srgbClr val="E0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6429" autoAdjust="0"/>
  </p:normalViewPr>
  <p:slideViewPr>
    <p:cSldViewPr showGuides="1">
      <p:cViewPr varScale="1">
        <p:scale>
          <a:sx n="120" d="100"/>
          <a:sy n="120" d="100"/>
        </p:scale>
        <p:origin x="100" y="448"/>
      </p:cViewPr>
      <p:guideLst>
        <p:guide orient="horz" pos="1664"/>
        <p:guide pos="289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ea typeface="字魂95号-手刻宋" panose="00000500000000000000"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D5477-F7CB-4A73-9904-F327B6E5124C}" type="datetimeFigureOut">
              <a:rPr lang="zh-CN" altLang="en-US" smtClean="0">
                <a:ea typeface="字魂95号-手刻宋" panose="00000500000000000000" pitchFamily="2" charset="-122"/>
              </a:rPr>
              <a:t>2025/3/22</a:t>
            </a:fld>
            <a:endParaRPr lang="zh-CN" altLang="en-US" dirty="0">
              <a:ea typeface="字魂95号-手刻宋" panose="00000500000000000000"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ea typeface="字魂95号-手刻宋" panose="00000500000000000000"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2F61B-1609-4C84-ADDC-D00855C112B8}" type="slidenum">
              <a:rPr lang="zh-CN" altLang="en-US" smtClean="0">
                <a:ea typeface="字魂95号-手刻宋" panose="00000500000000000000" pitchFamily="2" charset="-122"/>
              </a:rPr>
              <a:t>‹#›</a:t>
            </a:fld>
            <a:endParaRPr lang="zh-CN" altLang="en-US" dirty="0">
              <a:ea typeface="字魂95号-手刻宋" panose="00000500000000000000"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字魂105号-简雅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字魂105号-简雅黑" panose="00000500000000000000" pitchFamily="2" charset="-122"/>
              </a:defRPr>
            </a:lvl1pPr>
          </a:lstStyle>
          <a:p>
            <a:fld id="{F59626C9-0433-45D4-A4B4-A807EC82C24D}" type="datetimeFigureOut">
              <a:rPr lang="zh-CN" altLang="en-US" smtClean="0"/>
              <a:t>2025/3/22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字魂105号-简雅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字魂105号-简雅黑" panose="00000500000000000000" pitchFamily="2" charset="-122"/>
              </a:defRPr>
            </a:lvl1pPr>
          </a:lstStyle>
          <a:p>
            <a:fld id="{526D5307-9AB0-4C93-817A-B080F41B1CBD}"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字魂105号-简雅黑" panose="00000500000000000000" pitchFamily="2" charset="-122"/>
        <a:cs typeface="+mn-cs"/>
      </a:defRPr>
    </a:lvl1pPr>
    <a:lvl2pPr marL="457200" algn="l" defTabSz="914400" rtl="0" eaLnBrk="1" latinLnBrk="0" hangingPunct="1">
      <a:defRPr sz="1200" kern="1200">
        <a:solidFill>
          <a:schemeClr val="tx1"/>
        </a:solidFill>
        <a:latin typeface="+mn-lt"/>
        <a:ea typeface="字魂105号-简雅黑" panose="00000500000000000000" pitchFamily="2" charset="-122"/>
        <a:cs typeface="+mn-cs"/>
      </a:defRPr>
    </a:lvl2pPr>
    <a:lvl3pPr marL="914400" algn="l" defTabSz="914400" rtl="0" eaLnBrk="1" latinLnBrk="0" hangingPunct="1">
      <a:defRPr sz="1200" kern="1200">
        <a:solidFill>
          <a:schemeClr val="tx1"/>
        </a:solidFill>
        <a:latin typeface="+mn-lt"/>
        <a:ea typeface="字魂105号-简雅黑" panose="00000500000000000000" pitchFamily="2" charset="-122"/>
        <a:cs typeface="+mn-cs"/>
      </a:defRPr>
    </a:lvl3pPr>
    <a:lvl4pPr marL="1371600" algn="l" defTabSz="914400" rtl="0" eaLnBrk="1" latinLnBrk="0" hangingPunct="1">
      <a:defRPr sz="1200" kern="1200">
        <a:solidFill>
          <a:schemeClr val="tx1"/>
        </a:solidFill>
        <a:latin typeface="+mn-lt"/>
        <a:ea typeface="字魂105号-简雅黑" panose="00000500000000000000" pitchFamily="2" charset="-122"/>
        <a:cs typeface="+mn-cs"/>
      </a:defRPr>
    </a:lvl4pPr>
    <a:lvl5pPr marL="1828800" algn="l" defTabSz="914400" rtl="0" eaLnBrk="1" latinLnBrk="0" hangingPunct="1">
      <a:defRPr sz="1200" kern="1200">
        <a:solidFill>
          <a:schemeClr val="tx1"/>
        </a:solidFill>
        <a:latin typeface="+mn-lt"/>
        <a:ea typeface="字魂105号-简雅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245546-1062-4274-AA17-07C00578BAEB}"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7887-DC30-4977-AAC0-9CAB1BCDAFF1}"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7887-DC30-4977-AAC0-9CAB1BCDAFF1}"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7887-DC30-4977-AAC0-9CAB1BCDAFF1}" type="slidenum">
              <a:rPr lang="zh-CN" altLang="en-US" smtClean="0"/>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7887-DC30-4977-AAC0-9CAB1BCDAFF1}"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3_过渡页">
    <p:spTree>
      <p:nvGrpSpPr>
        <p:cNvPr id="1" name=""/>
        <p:cNvGrpSpPr/>
        <p:nvPr/>
      </p:nvGrpSpPr>
      <p:grpSpPr>
        <a:xfrm>
          <a:off x="0" y="0"/>
          <a:ext cx="0" cy="0"/>
          <a:chOff x="0" y="0"/>
          <a:chExt cx="0" cy="0"/>
        </a:xfrm>
      </p:grpSpPr>
      <p:grpSp>
        <p:nvGrpSpPr>
          <p:cNvPr id="24" name="组合 23"/>
          <p:cNvGrpSpPr/>
          <p:nvPr userDrawn="1"/>
        </p:nvGrpSpPr>
        <p:grpSpPr>
          <a:xfrm>
            <a:off x="-1" y="615916"/>
            <a:ext cx="9144000" cy="45721"/>
            <a:chOff x="669923" y="1006279"/>
            <a:chExt cx="12192000" cy="60961"/>
          </a:xfrm>
        </p:grpSpPr>
        <p:sp>
          <p:nvSpPr>
            <p:cNvPr id="25" name="平行四边形 13"/>
            <p:cNvSpPr/>
            <p:nvPr userDrawn="1"/>
          </p:nvSpPr>
          <p:spPr>
            <a:xfrm flipH="1">
              <a:off x="669923" y="1006281"/>
              <a:ext cx="12192000" cy="60959"/>
            </a:xfrm>
            <a:prstGeom prst="rect">
              <a:avLst/>
            </a:prstGeom>
            <a:solidFill>
              <a:srgbClr val="D5181A"/>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sp>
          <p:nvSpPr>
            <p:cNvPr id="26" name="平行四边形 13"/>
            <p:cNvSpPr/>
            <p:nvPr userDrawn="1"/>
          </p:nvSpPr>
          <p:spPr>
            <a:xfrm flipH="1">
              <a:off x="669924" y="1006279"/>
              <a:ext cx="3025777" cy="60959"/>
            </a:xfrm>
            <a:prstGeom prst="rect">
              <a:avLst/>
            </a:prstGeom>
            <a:solidFill>
              <a:srgbClr val="F3CF7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grpSp>
      <p:grpSp>
        <p:nvGrpSpPr>
          <p:cNvPr id="27" name="组合 26"/>
          <p:cNvGrpSpPr/>
          <p:nvPr userDrawn="1"/>
        </p:nvGrpSpPr>
        <p:grpSpPr>
          <a:xfrm>
            <a:off x="567951" y="181582"/>
            <a:ext cx="1318895" cy="346010"/>
            <a:chOff x="3745610" y="169240"/>
            <a:chExt cx="1758527" cy="461346"/>
          </a:xfrm>
        </p:grpSpPr>
        <p:sp>
          <p:nvSpPr>
            <p:cNvPr id="28" name="Aichitds6"/>
            <p:cNvSpPr txBox="1"/>
            <p:nvPr>
              <p:custDataLst>
                <p:tags r:id="rId1"/>
              </p:custDataLst>
            </p:nvPr>
          </p:nvSpPr>
          <p:spPr>
            <a:xfrm>
              <a:off x="3757258" y="169240"/>
              <a:ext cx="1205851" cy="322580"/>
            </a:xfrm>
            <a:prstGeom prst="rect">
              <a:avLst/>
            </a:prstGeom>
            <a:noFill/>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975" b="0" i="0" u="none" strike="noStrike" kern="1200" cap="none" spc="0" normalizeH="0" baseline="0" noProof="0" dirty="0">
                  <a:ln>
                    <a:noFill/>
                  </a:ln>
                  <a:solidFill>
                    <a:srgbClr val="C00000"/>
                  </a:solidFill>
                  <a:effectLst/>
                  <a:uLnTx/>
                  <a:uFillTx/>
                  <a:latin typeface="字魂35号-经典雅黑" panose="02000000000000000000" pitchFamily="2" charset="-122"/>
                  <a:ea typeface="字魂35号-经典雅黑" panose="02000000000000000000" pitchFamily="2" charset="-122"/>
                </a:rPr>
                <a:t>中国共产党</a:t>
              </a:r>
            </a:p>
          </p:txBody>
        </p:sp>
        <p:sp>
          <p:nvSpPr>
            <p:cNvPr id="29" name="Aichitds7"/>
            <p:cNvSpPr txBox="1"/>
            <p:nvPr>
              <p:custDataLst>
                <p:tags r:id="rId2"/>
              </p:custDataLst>
            </p:nvPr>
          </p:nvSpPr>
          <p:spPr>
            <a:xfrm>
              <a:off x="3745610" y="355419"/>
              <a:ext cx="1758527" cy="275167"/>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50" b="0" i="0" u="none" strike="noStrike" kern="1200" cap="none" spc="0" normalizeH="0" baseline="0" noProof="0" dirty="0" err="1" smtClean="0">
                  <a:ln>
                    <a:noFill/>
                  </a:ln>
                  <a:solidFill>
                    <a:srgbClr val="C00000"/>
                  </a:solidFill>
                  <a:effectLst/>
                  <a:uLnTx/>
                  <a:uFillTx/>
                  <a:latin typeface="字魂95号-手刻宋" panose="00000500000000000000" pitchFamily="2" charset="-122"/>
                  <a:ea typeface="字魂95号-手刻宋" panose="00000500000000000000" pitchFamily="2" charset="-122"/>
                </a:rPr>
                <a:t>CommunistPartyofChina</a:t>
              </a:r>
            </a:p>
          </p:txBody>
        </p:sp>
      </p:grpSp>
      <p:sp>
        <p:nvSpPr>
          <p:cNvPr id="31" name="Freeform 29"/>
          <p:cNvSpPr/>
          <p:nvPr userDrawn="1"/>
        </p:nvSpPr>
        <p:spPr bwMode="auto">
          <a:xfrm>
            <a:off x="212059" y="122406"/>
            <a:ext cx="426603" cy="38121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D5181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endParaRPr lang="zh-CN" altLang="en-US" sz="760"/>
          </a:p>
        </p:txBody>
      </p:sp>
      <p:sp>
        <p:nvSpPr>
          <p:cNvPr id="33" name="矩形 32"/>
          <p:cNvSpPr/>
          <p:nvPr userDrawn="1"/>
        </p:nvSpPr>
        <p:spPr>
          <a:xfrm>
            <a:off x="2352265" y="178365"/>
            <a:ext cx="1343379" cy="368300"/>
          </a:xfrm>
          <a:prstGeom prst="rect">
            <a:avLst/>
          </a:prstGeom>
        </p:spPr>
        <p:txBody>
          <a:bodyPr wrap="square">
            <a:spAutoFit/>
          </a:bodyPr>
          <a:lstStyle/>
          <a:p>
            <a:pPr marL="0" lvl="0" indent="0">
              <a:buFont typeface="Wingdings" panose="05000000000000000000" pitchFamily="2" charset="2"/>
              <a:buNone/>
              <a:tabLst>
                <a:tab pos="171450" algn="l"/>
              </a:tabLst>
            </a:pPr>
            <a:r>
              <a:rPr lang="zh-CN" altLang="en-US" b="0" dirty="0" smtClean="0">
                <a:solidFill>
                  <a:srgbClr val="C00000"/>
                </a:solidFill>
                <a:latin typeface="字魂54号-贤黑" panose="00000500000000000000" pitchFamily="2" charset="-122"/>
                <a:ea typeface="字魂54号-贤黑" panose="00000500000000000000" pitchFamily="2" charset="-122"/>
                <a:cs typeface="阿里巴巴普惠体" panose="00020600040101010101" pitchFamily="18" charset="-122"/>
                <a:sym typeface="+mn-lt"/>
              </a:rPr>
              <a:t>第一部分</a:t>
            </a:r>
          </a:p>
        </p:txBody>
      </p:sp>
      <p:sp>
        <p:nvSpPr>
          <p:cNvPr id="39" name="矩形 38"/>
          <p:cNvSpPr/>
          <p:nvPr userDrawn="1"/>
        </p:nvSpPr>
        <p:spPr>
          <a:xfrm>
            <a:off x="3418125" y="229484"/>
            <a:ext cx="4413674" cy="288290"/>
          </a:xfrm>
          <a:prstGeom prst="rect">
            <a:avLst/>
          </a:prstGeom>
        </p:spPr>
        <p:txBody>
          <a:bodyPr wrap="square">
            <a:spAutoFit/>
          </a:bodyPr>
          <a:lstStyle/>
          <a:p>
            <a:pPr lvl="0">
              <a:defRPr/>
            </a:pPr>
            <a:r>
              <a:rPr lang="en-US" altLang="zh-CN"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a:t>
            </a:r>
            <a:r>
              <a:rPr lang="zh-CN" altLang="en-US"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强化理论武装，聚焦解决思想问题</a:t>
            </a:r>
          </a:p>
        </p:txBody>
      </p:sp>
      <p:sp>
        <p:nvSpPr>
          <p:cNvPr id="40" name="流程图: 联系 39"/>
          <p:cNvSpPr/>
          <p:nvPr userDrawn="1"/>
        </p:nvSpPr>
        <p:spPr>
          <a:xfrm>
            <a:off x="2329968" y="341693"/>
            <a:ext cx="52180" cy="52180"/>
          </a:xfrm>
          <a:prstGeom prst="flowChartConnector">
            <a:avLst/>
          </a:prstGeom>
          <a:solidFill>
            <a:schemeClr val="bg1"/>
          </a:solidFill>
          <a:ln>
            <a:noFill/>
          </a:ln>
          <a:effectLst>
            <a:outerShdw blurRad="520700" dist="101600" dir="5280000" sx="84000" sy="84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C000"/>
              </a:solidFill>
            </a:endParaRPr>
          </a:p>
        </p:txBody>
      </p:sp>
      <p:sp>
        <p:nvSpPr>
          <p:cNvPr id="15" name="矩形 14"/>
          <p:cNvSpPr/>
          <p:nvPr userDrawn="1"/>
        </p:nvSpPr>
        <p:spPr>
          <a:xfrm>
            <a:off x="0" y="5086350"/>
            <a:ext cx="9144000" cy="67088"/>
          </a:xfrm>
          <a:prstGeom prst="rect">
            <a:avLst/>
          </a:prstGeom>
          <a:gradFill>
            <a:gsLst>
              <a:gs pos="48000">
                <a:schemeClr val="accent1"/>
              </a:gs>
              <a:gs pos="100000">
                <a:srgbClr val="D7494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2" name="图片 81"/>
          <p:cNvPicPr>
            <a:picLocks noChangeAspect="1"/>
          </p:cNvPicPr>
          <p:nvPr userDrawn="1"/>
        </p:nvPicPr>
        <p:blipFill rotWithShape="1">
          <a:blip r:embed="rId4">
            <a:extLst>
              <a:ext uri="{28A0092B-C50C-407E-A947-70E740481C1C}">
                <a14:useLocalDpi xmlns:a14="http://schemas.microsoft.com/office/drawing/2010/main" val="0"/>
              </a:ext>
            </a:extLst>
          </a:blip>
          <a:srcRect t="-23738"/>
          <a:stretch>
            <a:fillRect/>
          </a:stretch>
        </p:blipFill>
        <p:spPr>
          <a:xfrm flipH="1">
            <a:off x="6518602" y="14255"/>
            <a:ext cx="2625397" cy="60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2" name="图片 1" descr="7"/>
          <p:cNvPicPr>
            <a:picLocks noChangeAspect="1"/>
          </p:cNvPicPr>
          <p:nvPr userDrawn="1"/>
        </p:nvPicPr>
        <p:blipFill>
          <a:blip r:embed="rId2"/>
          <a:stretch>
            <a:fillRect/>
          </a:stretch>
        </p:blipFill>
        <p:spPr>
          <a:xfrm>
            <a:off x="0" y="2947988"/>
            <a:ext cx="9144000" cy="2195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Aitds7"/>
          <p:cNvSpPr/>
          <p:nvPr userDrawn="1"/>
        </p:nvSpPr>
        <p:spPr>
          <a:xfrm>
            <a:off x="-10381" y="5046006"/>
            <a:ext cx="9161192" cy="97494"/>
          </a:xfrm>
          <a:prstGeom prst="rect">
            <a:avLst/>
          </a:prstGeom>
          <a:solidFill>
            <a:srgbClr val="C00000"/>
          </a:solidFill>
          <a:ln w="25400" cap="flat" cmpd="sng" algn="ctr">
            <a:noFill/>
            <a:prstDash val="solid"/>
          </a:ln>
          <a:effectLst/>
        </p:spPr>
        <p:txBody>
          <a:bodyPr rtlCol="0" anchor="ctr"/>
          <a:lstStyle/>
          <a:p>
            <a:pPr algn="ctr" defTabSz="1187450">
              <a:defRPr/>
            </a:pPr>
            <a:endParaRPr lang="zh-CN" altLang="en-US" sz="1750" kern="0" dirty="0">
              <a:solidFill>
                <a:prstClr val="white"/>
              </a:solidFill>
              <a:latin typeface="阿里巴巴普惠体" panose="00020600040101010101" pitchFamily="18" charset="-122"/>
              <a:ea typeface="阿里巴巴普惠体" panose="00020600040101010101"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7"/>
          <p:cNvPicPr>
            <a:picLocks noChangeAspect="1"/>
          </p:cNvPicPr>
          <p:nvPr userDrawn="1"/>
        </p:nvPicPr>
        <p:blipFill>
          <a:blip r:embed="rId2"/>
          <a:stretch>
            <a:fillRect/>
          </a:stretch>
        </p:blipFill>
        <p:spPr>
          <a:xfrm>
            <a:off x="0" y="2947988"/>
            <a:ext cx="9144000" cy="2195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2AB9F04-B251-415E-AAE6-FA2E5DE1F20D}"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43D47C-A663-4E48-8C72-BA1D6509F2FF}"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6" name="文本框 5"/>
          <p:cNvSpPr txBox="1"/>
          <p:nvPr userDrawn="1">
            <p:custDataLst>
              <p:tags r:id="rId1"/>
            </p:custDataLst>
          </p:nvPr>
        </p:nvSpPr>
        <p:spPr>
          <a:xfrm>
            <a:off x="788158" y="500332"/>
            <a:ext cx="7833919" cy="338074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2400" b="1" dirty="0">
                <a:noFill/>
                <a:latin typeface="+mn-ea"/>
              </a:rPr>
              <a:t>版权声明</a:t>
            </a:r>
          </a:p>
          <a:p>
            <a:pPr algn="just">
              <a:lnSpc>
                <a:spcPct val="150000"/>
              </a:lnSpc>
            </a:pPr>
            <a:endParaRPr lang="zh-CN" altLang="en-US" sz="1050" dirty="0">
              <a:noFill/>
              <a:latin typeface="+mn-ea"/>
            </a:endParaRPr>
          </a:p>
          <a:p>
            <a:pPr algn="just">
              <a:lnSpc>
                <a:spcPct val="150000"/>
              </a:lnSpc>
            </a:pPr>
            <a:r>
              <a:rPr lang="zh-CN" altLang="en-US" sz="1350" dirty="0">
                <a:noFill/>
                <a:latin typeface="+mn-ea"/>
              </a:rPr>
              <a:t>感谢您下载工图网平台上提供的</a:t>
            </a:r>
            <a:r>
              <a:rPr lang="en-US" altLang="zh-CN" sz="1350" dirty="0">
                <a:noFill/>
                <a:latin typeface="+mn-ea"/>
              </a:rPr>
              <a:t>PPT</a:t>
            </a:r>
            <a:r>
              <a:rPr lang="zh-CN" altLang="en-US" sz="1350" dirty="0">
                <a:noFill/>
                <a:latin typeface="+mn-ea"/>
              </a:rPr>
              <a:t>作品，为了您和工图网以及原创作者的利益，请勿复制、传播、销售，否则将承担法律责任！工图网将对作品进行维权，按照传播下载次数进行十倍的索取赔偿！</a:t>
            </a:r>
            <a:endParaRPr lang="en-US" altLang="zh-CN" sz="1350" dirty="0">
              <a:noFill/>
              <a:latin typeface="+mn-ea"/>
            </a:endParaRPr>
          </a:p>
          <a:p>
            <a:pPr algn="just">
              <a:lnSpc>
                <a:spcPct val="150000"/>
              </a:lnSpc>
            </a:pPr>
            <a:endParaRPr lang="zh-CN" altLang="en-US" sz="1350" dirty="0">
              <a:noFill/>
              <a:latin typeface="+mn-ea"/>
            </a:endParaRPr>
          </a:p>
          <a:p>
            <a:pPr algn="just">
              <a:lnSpc>
                <a:spcPct val="150000"/>
              </a:lnSpc>
            </a:pPr>
            <a:r>
              <a:rPr lang="en-US" altLang="zh-CN" sz="1350" dirty="0">
                <a:noFill/>
                <a:latin typeface="+mn-ea"/>
              </a:rPr>
              <a:t>1.</a:t>
            </a:r>
            <a:r>
              <a:rPr lang="zh-CN" altLang="en-US" sz="1350" dirty="0">
                <a:noFill/>
                <a:latin typeface="+mn-ea"/>
              </a:rPr>
              <a:t>在工图网出售的</a:t>
            </a:r>
            <a:r>
              <a:rPr lang="en-US" altLang="zh-CN" sz="1350" dirty="0">
                <a:noFill/>
                <a:latin typeface="+mn-ea"/>
              </a:rPr>
              <a:t>PPT</a:t>
            </a:r>
            <a:r>
              <a:rPr lang="zh-CN" altLang="en-US" sz="1350" dirty="0">
                <a:noFill/>
                <a:latin typeface="+mn-ea"/>
              </a:rPr>
              <a:t>模板是免版税类（</a:t>
            </a:r>
            <a:r>
              <a:rPr lang="en-US" altLang="zh-CN" sz="1350" dirty="0">
                <a:noFill/>
                <a:latin typeface="+mn-ea"/>
              </a:rPr>
              <a:t>RF</a:t>
            </a:r>
            <a:r>
              <a:rPr lang="zh-CN" altLang="en-US" sz="1350" dirty="0">
                <a:noFill/>
                <a:latin typeface="+mn-ea"/>
              </a:rPr>
              <a:t>：</a:t>
            </a:r>
            <a:r>
              <a:rPr lang="en-US" altLang="zh-CN" sz="1350" dirty="0">
                <a:noFill/>
                <a:latin typeface="+mn-ea"/>
              </a:rPr>
              <a:t>Royalty-Free</a:t>
            </a:r>
            <a:r>
              <a:rPr lang="zh-CN" altLang="en-US" sz="1350" dirty="0">
                <a:noFill/>
                <a:latin typeface="+mn-ea"/>
              </a:rPr>
              <a:t>）正版受</a:t>
            </a:r>
            <a:r>
              <a:rPr lang="en-US" altLang="zh-CN" sz="1350" dirty="0">
                <a:noFill/>
                <a:latin typeface="+mn-ea"/>
              </a:rPr>
              <a:t>《</a:t>
            </a:r>
            <a:r>
              <a:rPr lang="zh-CN" altLang="en-US" sz="1350" dirty="0">
                <a:noFill/>
                <a:latin typeface="+mn-ea"/>
              </a:rPr>
              <a:t>中华人民共和国著作权法</a:t>
            </a:r>
            <a:r>
              <a:rPr lang="en-US" altLang="zh-CN" sz="1350" dirty="0">
                <a:noFill/>
                <a:latin typeface="+mn-ea"/>
              </a:rPr>
              <a:t>》</a:t>
            </a:r>
            <a:r>
              <a:rPr lang="zh-CN" altLang="en-US" sz="1350" dirty="0">
                <a:noFill/>
                <a:latin typeface="+mn-ea"/>
              </a:rPr>
              <a:t>和</a:t>
            </a:r>
            <a:r>
              <a:rPr lang="en-US" altLang="zh-CN" sz="1350" dirty="0">
                <a:noFill/>
                <a:latin typeface="+mn-ea"/>
              </a:rPr>
              <a:t>《</a:t>
            </a:r>
            <a:r>
              <a:rPr lang="zh-CN" altLang="en-US" sz="1350" dirty="0">
                <a:noFill/>
                <a:latin typeface="+mn-ea"/>
              </a:rPr>
              <a:t>世界版权公约</a:t>
            </a:r>
            <a:r>
              <a:rPr lang="en-US" altLang="zh-CN" sz="1350" dirty="0">
                <a:noFill/>
                <a:latin typeface="+mn-ea"/>
              </a:rPr>
              <a:t>》</a:t>
            </a:r>
            <a:r>
              <a:rPr lang="zh-CN" altLang="en-US" sz="1350" dirty="0">
                <a:noFill/>
                <a:latin typeface="+mn-ea"/>
              </a:rPr>
              <a:t>的保护，作品的所有权、版权和著作权归</a:t>
            </a:r>
            <a:r>
              <a:rPr lang="zh-CN" altLang="en-US" sz="1350" dirty="0">
                <a:noFill/>
                <a:latin typeface="+mn-ea"/>
                <a:sym typeface="+mn-ea"/>
              </a:rPr>
              <a:t>工</a:t>
            </a:r>
            <a:r>
              <a:rPr lang="zh-CN" altLang="en-US" sz="1350" dirty="0">
                <a:noFill/>
                <a:latin typeface="+mn-ea"/>
              </a:rPr>
              <a:t>图网所有，您下载的是</a:t>
            </a:r>
            <a:r>
              <a:rPr lang="en-US" altLang="zh-CN" sz="1350" dirty="0">
                <a:noFill/>
                <a:latin typeface="+mn-ea"/>
              </a:rPr>
              <a:t>PPT</a:t>
            </a:r>
            <a:r>
              <a:rPr lang="zh-CN" altLang="en-US" sz="1350" dirty="0">
                <a:noFill/>
                <a:latin typeface="+mn-ea"/>
              </a:rPr>
              <a:t>模板素材的使用权。</a:t>
            </a:r>
          </a:p>
          <a:p>
            <a:pPr algn="just">
              <a:lnSpc>
                <a:spcPct val="150000"/>
              </a:lnSpc>
            </a:pPr>
            <a:r>
              <a:rPr lang="en-US" altLang="zh-CN" sz="1350" dirty="0">
                <a:noFill/>
                <a:latin typeface="+mn-ea"/>
              </a:rPr>
              <a:t>2.</a:t>
            </a:r>
            <a:r>
              <a:rPr lang="zh-CN" altLang="en-US" sz="1350" dirty="0">
                <a:noFill/>
                <a:latin typeface="+mn-ea"/>
              </a:rPr>
              <a:t>不得将</a:t>
            </a:r>
            <a:r>
              <a:rPr lang="zh-CN" altLang="en-US" sz="1350" dirty="0">
                <a:noFill/>
                <a:latin typeface="+mn-ea"/>
                <a:sym typeface="+mn-ea"/>
              </a:rPr>
              <a:t>工</a:t>
            </a:r>
            <a:r>
              <a:rPr lang="zh-CN" altLang="en-US" sz="1350" dirty="0">
                <a:noFill/>
                <a:latin typeface="+mn-ea"/>
              </a:rPr>
              <a:t>图网的</a:t>
            </a:r>
            <a:r>
              <a:rPr lang="en-US" altLang="zh-CN" sz="1350" dirty="0">
                <a:noFill/>
                <a:latin typeface="+mn-ea"/>
              </a:rPr>
              <a:t>PPT</a:t>
            </a:r>
            <a:r>
              <a:rPr lang="zh-CN" altLang="en-US" sz="1350" dirty="0">
                <a:noFill/>
                <a:latin typeface="+mn-ea"/>
              </a:rPr>
              <a:t>模板、</a:t>
            </a:r>
            <a:r>
              <a:rPr lang="en-US" altLang="zh-CN" sz="1350" dirty="0">
                <a:noFill/>
                <a:latin typeface="+mn-ea"/>
              </a:rPr>
              <a:t>PPT</a:t>
            </a:r>
            <a:r>
              <a:rPr lang="zh-CN" altLang="en-US" sz="1350" dirty="0">
                <a:noFill/>
                <a:latin typeface="+mn-ea"/>
              </a:rPr>
              <a:t>素材，本身用于再出售，或者出租、出借、转让、分销、发布或者作为礼物供他人使用，不得转授权、出卖、转让本协议或者本协议中的权利。</a:t>
            </a:r>
          </a:p>
        </p:txBody>
      </p:sp>
      <p:sp>
        <p:nvSpPr>
          <p:cNvPr id="8" name="文本框 7"/>
          <p:cNvSpPr txBox="1"/>
          <p:nvPr userDrawn="1">
            <p:custDataLst>
              <p:tags r:id="rId2"/>
            </p:custDataLst>
          </p:nvPr>
        </p:nvSpPr>
        <p:spPr>
          <a:xfrm>
            <a:off x="788158" y="4002245"/>
            <a:ext cx="5472811" cy="32194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scene3d>
              <a:camera prst="orthographicFront"/>
              <a:lightRig rig="threePt" dir="t"/>
            </a:scene3d>
            <a:sp3d contourW="12700"/>
          </a:bodyPr>
          <a:lstStyle/>
          <a:p>
            <a:pPr algn="just"/>
            <a:r>
              <a:rPr lang="zh-CN" altLang="en-US" sz="1500" b="1" dirty="0">
                <a:noFill/>
                <a:latin typeface="+mn-ea"/>
              </a:rPr>
              <a:t>更多精品</a:t>
            </a:r>
            <a:r>
              <a:rPr lang="en-US" altLang="zh-CN" sz="1500" b="1" dirty="0">
                <a:noFill/>
                <a:latin typeface="+mn-ea"/>
              </a:rPr>
              <a:t>PPT</a:t>
            </a:r>
            <a:r>
              <a:rPr lang="zh-CN" altLang="en-US" sz="1500" b="1" dirty="0">
                <a:noFill/>
                <a:latin typeface="+mn-ea"/>
              </a:rPr>
              <a:t>模板：</a:t>
            </a:r>
            <a:r>
              <a:rPr lang="en-US" altLang="zh-CN" sz="1500" b="1" dirty="0">
                <a:noFill/>
                <a:latin typeface="+mn-ea"/>
              </a:rPr>
              <a:t>www.900ppt.com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5041106"/>
            <a:ext cx="9144000" cy="1023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5号-简雅黑" panose="00000500000000000000" pitchFamily="2" charset="-122"/>
            </a:endParaRPr>
          </a:p>
        </p:txBody>
      </p:sp>
      <p:sp>
        <p:nvSpPr>
          <p:cNvPr id="3" name="日期占位符 2"/>
          <p:cNvSpPr>
            <a:spLocks noGrp="1"/>
          </p:cNvSpPr>
          <p:nvPr>
            <p:ph type="dt" sz="half" idx="10"/>
          </p:nvPr>
        </p:nvSpPr>
        <p:spPr/>
        <p:txBody>
          <a:bodyPr/>
          <a:lstStyle/>
          <a:p>
            <a:fld id="{42AB9F04-B251-415E-AAE6-FA2E5DE1F20D}" type="datetimeFigureOut">
              <a:rPr lang="zh-CN" altLang="en-US" smtClean="0"/>
              <a:t>2025/3/22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43D47C-A663-4E48-8C72-BA1D6509F2FF}" type="slidenum">
              <a:rPr lang="zh-CN" altLang="en-US" smtClean="0"/>
              <a:t>‹#›</a:t>
            </a:fld>
            <a:endParaRPr lang="zh-CN" altLang="en-US"/>
          </a:p>
        </p:txBody>
      </p:sp>
      <p:cxnSp>
        <p:nvCxnSpPr>
          <p:cNvPr id="7" name="直接连接符 6"/>
          <p:cNvCxnSpPr/>
          <p:nvPr/>
        </p:nvCxnSpPr>
        <p:spPr>
          <a:xfrm>
            <a:off x="-9525" y="483235"/>
            <a:ext cx="9177020" cy="0"/>
          </a:xfrm>
          <a:prstGeom prst="line">
            <a:avLst/>
          </a:prstGeom>
        </p:spPr>
        <p:style>
          <a:lnRef idx="2">
            <a:schemeClr val="accent1"/>
          </a:lnRef>
          <a:fillRef idx="0">
            <a:srgbClr val="FFFFFF"/>
          </a:fillRef>
          <a:effectRef idx="0">
            <a:srgbClr val="FFFFFF"/>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末尾幻灯片">
    <p:bg>
      <p:bgPr>
        <a:solidFill>
          <a:schemeClr val="bg1"/>
        </a:solidFill>
        <a:effectLst/>
      </p:bgPr>
    </p:bg>
    <p:spTree>
      <p:nvGrpSpPr>
        <p:cNvPr id="1" name=""/>
        <p:cNvGrpSpPr/>
        <p:nvPr/>
      </p:nvGrpSpPr>
      <p:grpSpPr>
        <a:xfrm>
          <a:off x="0" y="0"/>
          <a:ext cx="0" cy="0"/>
          <a:chOff x="0" y="0"/>
          <a:chExt cx="0" cy="0"/>
        </a:xfrm>
      </p:grpSpPr>
      <p:sp>
        <p:nvSpPr>
          <p:cNvPr id="6" name="文本框 5"/>
          <p:cNvSpPr txBox="1"/>
          <p:nvPr userDrawn="1"/>
        </p:nvSpPr>
        <p:spPr>
          <a:xfrm>
            <a:off x="788158" y="500332"/>
            <a:ext cx="7833919" cy="338074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2400" b="1" dirty="0">
                <a:solidFill>
                  <a:schemeClr val="tx1">
                    <a:lumMod val="95000"/>
                    <a:lumOff val="5000"/>
                  </a:schemeClr>
                </a:solidFill>
                <a:latin typeface="+mn-ea"/>
              </a:rPr>
              <a:t>版权声明</a:t>
            </a:r>
          </a:p>
          <a:p>
            <a:pPr algn="just">
              <a:lnSpc>
                <a:spcPct val="150000"/>
              </a:lnSpc>
            </a:pPr>
            <a:endParaRPr lang="zh-CN" altLang="en-US" sz="1050" dirty="0">
              <a:solidFill>
                <a:schemeClr val="tx1">
                  <a:lumMod val="95000"/>
                  <a:lumOff val="5000"/>
                </a:schemeClr>
              </a:solidFill>
              <a:latin typeface="+mn-ea"/>
            </a:endParaRPr>
          </a:p>
          <a:p>
            <a:pPr algn="just">
              <a:lnSpc>
                <a:spcPct val="150000"/>
              </a:lnSpc>
            </a:pPr>
            <a:r>
              <a:rPr lang="zh-CN" altLang="en-US" sz="1350" dirty="0">
                <a:solidFill>
                  <a:schemeClr val="tx1">
                    <a:lumMod val="95000"/>
                    <a:lumOff val="5000"/>
                  </a:schemeClr>
                </a:solidFill>
                <a:latin typeface="+mn-ea"/>
              </a:rPr>
              <a:t>感谢您下载工图网平台上提供的</a:t>
            </a:r>
            <a:r>
              <a:rPr lang="en-US" altLang="zh-CN" sz="1350" dirty="0">
                <a:solidFill>
                  <a:schemeClr val="tx1">
                    <a:lumMod val="95000"/>
                    <a:lumOff val="5000"/>
                  </a:schemeClr>
                </a:solidFill>
                <a:latin typeface="+mn-ea"/>
              </a:rPr>
              <a:t>PPT</a:t>
            </a:r>
            <a:r>
              <a:rPr lang="zh-CN" altLang="en-US" sz="1350" dirty="0">
                <a:solidFill>
                  <a:schemeClr val="tx1">
                    <a:lumMod val="95000"/>
                    <a:lumOff val="5000"/>
                  </a:schemeClr>
                </a:solidFill>
                <a:latin typeface="+mn-ea"/>
              </a:rPr>
              <a:t>作品，为了您和工图网以及原创作者的利益，请勿复制、传播、销售，否则将承担法律责任！工图网将对作品进行维权，按照传播下载次数进行十倍的索取赔偿！</a:t>
            </a:r>
            <a:endParaRPr lang="en-US" altLang="zh-CN" sz="1350" dirty="0">
              <a:solidFill>
                <a:schemeClr val="tx1">
                  <a:lumMod val="95000"/>
                  <a:lumOff val="5000"/>
                </a:schemeClr>
              </a:solidFill>
              <a:latin typeface="+mn-ea"/>
            </a:endParaRPr>
          </a:p>
          <a:p>
            <a:pPr algn="just">
              <a:lnSpc>
                <a:spcPct val="150000"/>
              </a:lnSpc>
            </a:pPr>
            <a:endParaRPr lang="zh-CN" altLang="en-US" sz="1350" dirty="0">
              <a:solidFill>
                <a:schemeClr val="tx1">
                  <a:lumMod val="95000"/>
                  <a:lumOff val="5000"/>
                </a:schemeClr>
              </a:solidFill>
              <a:latin typeface="+mn-ea"/>
            </a:endParaRPr>
          </a:p>
          <a:p>
            <a:pPr algn="just">
              <a:lnSpc>
                <a:spcPct val="150000"/>
              </a:lnSpc>
            </a:pPr>
            <a:r>
              <a:rPr lang="en-US" altLang="zh-CN" sz="1350" dirty="0">
                <a:solidFill>
                  <a:schemeClr val="tx1">
                    <a:lumMod val="95000"/>
                    <a:lumOff val="5000"/>
                  </a:schemeClr>
                </a:solidFill>
                <a:latin typeface="+mn-ea"/>
              </a:rPr>
              <a:t>1.</a:t>
            </a:r>
            <a:r>
              <a:rPr lang="zh-CN" altLang="en-US" sz="1350" dirty="0">
                <a:solidFill>
                  <a:schemeClr val="tx1">
                    <a:lumMod val="95000"/>
                    <a:lumOff val="5000"/>
                  </a:schemeClr>
                </a:solidFill>
                <a:latin typeface="+mn-ea"/>
              </a:rPr>
              <a:t>在工图网出售的</a:t>
            </a:r>
            <a:r>
              <a:rPr lang="en-US" altLang="zh-CN" sz="1350" dirty="0">
                <a:solidFill>
                  <a:schemeClr val="tx1">
                    <a:lumMod val="95000"/>
                    <a:lumOff val="5000"/>
                  </a:schemeClr>
                </a:solidFill>
                <a:latin typeface="+mn-ea"/>
              </a:rPr>
              <a:t>PPT</a:t>
            </a:r>
            <a:r>
              <a:rPr lang="zh-CN" altLang="en-US" sz="1350" dirty="0">
                <a:solidFill>
                  <a:schemeClr val="tx1">
                    <a:lumMod val="95000"/>
                    <a:lumOff val="5000"/>
                  </a:schemeClr>
                </a:solidFill>
                <a:latin typeface="+mn-ea"/>
              </a:rPr>
              <a:t>模板是免版税类（</a:t>
            </a:r>
            <a:r>
              <a:rPr lang="en-US" altLang="zh-CN" sz="1350" dirty="0">
                <a:solidFill>
                  <a:schemeClr val="tx1">
                    <a:lumMod val="95000"/>
                    <a:lumOff val="5000"/>
                  </a:schemeClr>
                </a:solidFill>
                <a:latin typeface="+mn-ea"/>
              </a:rPr>
              <a:t>RF</a:t>
            </a:r>
            <a:r>
              <a:rPr lang="zh-CN" altLang="en-US" sz="1350" dirty="0">
                <a:solidFill>
                  <a:schemeClr val="tx1">
                    <a:lumMod val="95000"/>
                    <a:lumOff val="5000"/>
                  </a:schemeClr>
                </a:solidFill>
                <a:latin typeface="+mn-ea"/>
              </a:rPr>
              <a:t>：</a:t>
            </a:r>
            <a:r>
              <a:rPr lang="en-US" altLang="zh-CN" sz="1350" dirty="0">
                <a:solidFill>
                  <a:schemeClr val="tx1">
                    <a:lumMod val="95000"/>
                    <a:lumOff val="5000"/>
                  </a:schemeClr>
                </a:solidFill>
                <a:latin typeface="+mn-ea"/>
              </a:rPr>
              <a:t>Royalty-Free</a:t>
            </a:r>
            <a:r>
              <a:rPr lang="zh-CN" altLang="en-US" sz="1350" dirty="0">
                <a:solidFill>
                  <a:schemeClr val="tx1">
                    <a:lumMod val="95000"/>
                    <a:lumOff val="5000"/>
                  </a:schemeClr>
                </a:solidFill>
                <a:latin typeface="+mn-ea"/>
              </a:rPr>
              <a:t>）正版受</a:t>
            </a:r>
            <a:r>
              <a:rPr lang="en-US" altLang="zh-CN" sz="1350" dirty="0">
                <a:solidFill>
                  <a:schemeClr val="tx1">
                    <a:lumMod val="95000"/>
                    <a:lumOff val="5000"/>
                  </a:schemeClr>
                </a:solidFill>
                <a:latin typeface="+mn-ea"/>
              </a:rPr>
              <a:t>《</a:t>
            </a:r>
            <a:r>
              <a:rPr lang="zh-CN" altLang="en-US" sz="1350" dirty="0">
                <a:solidFill>
                  <a:schemeClr val="tx1">
                    <a:lumMod val="95000"/>
                    <a:lumOff val="5000"/>
                  </a:schemeClr>
                </a:solidFill>
                <a:latin typeface="+mn-ea"/>
              </a:rPr>
              <a:t>中华人民共和国著作权法</a:t>
            </a:r>
            <a:r>
              <a:rPr lang="en-US" altLang="zh-CN" sz="1350" dirty="0">
                <a:solidFill>
                  <a:schemeClr val="tx1">
                    <a:lumMod val="95000"/>
                    <a:lumOff val="5000"/>
                  </a:schemeClr>
                </a:solidFill>
                <a:latin typeface="+mn-ea"/>
              </a:rPr>
              <a:t>》</a:t>
            </a:r>
            <a:r>
              <a:rPr lang="zh-CN" altLang="en-US" sz="1350" dirty="0">
                <a:solidFill>
                  <a:schemeClr val="tx1">
                    <a:lumMod val="95000"/>
                    <a:lumOff val="5000"/>
                  </a:schemeClr>
                </a:solidFill>
                <a:latin typeface="+mn-ea"/>
              </a:rPr>
              <a:t>和</a:t>
            </a:r>
            <a:r>
              <a:rPr lang="en-US" altLang="zh-CN" sz="1350" dirty="0">
                <a:solidFill>
                  <a:schemeClr val="tx1">
                    <a:lumMod val="95000"/>
                    <a:lumOff val="5000"/>
                  </a:schemeClr>
                </a:solidFill>
                <a:latin typeface="+mn-ea"/>
              </a:rPr>
              <a:t>《</a:t>
            </a:r>
            <a:r>
              <a:rPr lang="zh-CN" altLang="en-US" sz="1350" dirty="0">
                <a:solidFill>
                  <a:schemeClr val="tx1">
                    <a:lumMod val="95000"/>
                    <a:lumOff val="5000"/>
                  </a:schemeClr>
                </a:solidFill>
                <a:latin typeface="+mn-ea"/>
              </a:rPr>
              <a:t>世界版权公约</a:t>
            </a:r>
            <a:r>
              <a:rPr lang="en-US" altLang="zh-CN" sz="1350" dirty="0">
                <a:solidFill>
                  <a:schemeClr val="tx1">
                    <a:lumMod val="95000"/>
                    <a:lumOff val="5000"/>
                  </a:schemeClr>
                </a:solidFill>
                <a:latin typeface="+mn-ea"/>
              </a:rPr>
              <a:t>》</a:t>
            </a:r>
            <a:r>
              <a:rPr lang="zh-CN" altLang="en-US" sz="1350" dirty="0">
                <a:solidFill>
                  <a:schemeClr val="tx1">
                    <a:lumMod val="95000"/>
                    <a:lumOff val="5000"/>
                  </a:schemeClr>
                </a:solidFill>
                <a:latin typeface="+mn-ea"/>
              </a:rPr>
              <a:t>的保护，作品的所有权、版权和著作权归</a:t>
            </a:r>
            <a:r>
              <a:rPr lang="zh-CN" altLang="en-US" sz="1350" dirty="0">
                <a:solidFill>
                  <a:schemeClr val="tx1">
                    <a:lumMod val="95000"/>
                    <a:lumOff val="5000"/>
                  </a:schemeClr>
                </a:solidFill>
                <a:latin typeface="+mn-ea"/>
                <a:sym typeface="+mn-ea"/>
              </a:rPr>
              <a:t>工</a:t>
            </a:r>
            <a:r>
              <a:rPr lang="zh-CN" altLang="en-US" sz="1350" dirty="0">
                <a:solidFill>
                  <a:schemeClr val="tx1">
                    <a:lumMod val="95000"/>
                    <a:lumOff val="5000"/>
                  </a:schemeClr>
                </a:solidFill>
                <a:latin typeface="+mn-ea"/>
              </a:rPr>
              <a:t>图网所有，您下载的是</a:t>
            </a:r>
            <a:r>
              <a:rPr lang="en-US" altLang="zh-CN" sz="1350" dirty="0">
                <a:solidFill>
                  <a:schemeClr val="tx1">
                    <a:lumMod val="95000"/>
                    <a:lumOff val="5000"/>
                  </a:schemeClr>
                </a:solidFill>
                <a:latin typeface="+mn-ea"/>
              </a:rPr>
              <a:t>PPT</a:t>
            </a:r>
            <a:r>
              <a:rPr lang="zh-CN" altLang="en-US" sz="1350" dirty="0">
                <a:solidFill>
                  <a:schemeClr val="tx1">
                    <a:lumMod val="95000"/>
                    <a:lumOff val="5000"/>
                  </a:schemeClr>
                </a:solidFill>
                <a:latin typeface="+mn-ea"/>
              </a:rPr>
              <a:t>模板素材的使用权。</a:t>
            </a:r>
          </a:p>
          <a:p>
            <a:pPr algn="just">
              <a:lnSpc>
                <a:spcPct val="150000"/>
              </a:lnSpc>
            </a:pPr>
            <a:r>
              <a:rPr lang="en-US" altLang="zh-CN" sz="1350" dirty="0">
                <a:solidFill>
                  <a:schemeClr val="tx1">
                    <a:lumMod val="95000"/>
                    <a:lumOff val="5000"/>
                  </a:schemeClr>
                </a:solidFill>
                <a:latin typeface="+mn-ea"/>
              </a:rPr>
              <a:t>2.</a:t>
            </a:r>
            <a:r>
              <a:rPr lang="zh-CN" altLang="en-US" sz="1350" dirty="0">
                <a:solidFill>
                  <a:schemeClr val="tx1">
                    <a:lumMod val="95000"/>
                    <a:lumOff val="5000"/>
                  </a:schemeClr>
                </a:solidFill>
                <a:latin typeface="+mn-ea"/>
              </a:rPr>
              <a:t>不得将</a:t>
            </a:r>
            <a:r>
              <a:rPr lang="zh-CN" altLang="en-US" sz="1350" dirty="0">
                <a:solidFill>
                  <a:schemeClr val="tx1">
                    <a:lumMod val="95000"/>
                    <a:lumOff val="5000"/>
                  </a:schemeClr>
                </a:solidFill>
                <a:latin typeface="+mn-ea"/>
                <a:sym typeface="+mn-ea"/>
              </a:rPr>
              <a:t>工</a:t>
            </a:r>
            <a:r>
              <a:rPr lang="zh-CN" altLang="en-US" sz="1350" dirty="0">
                <a:solidFill>
                  <a:schemeClr val="tx1">
                    <a:lumMod val="95000"/>
                    <a:lumOff val="5000"/>
                  </a:schemeClr>
                </a:solidFill>
                <a:latin typeface="+mn-ea"/>
              </a:rPr>
              <a:t>图网的</a:t>
            </a:r>
            <a:r>
              <a:rPr lang="en-US" altLang="zh-CN" sz="1350" dirty="0">
                <a:solidFill>
                  <a:schemeClr val="tx1">
                    <a:lumMod val="95000"/>
                    <a:lumOff val="5000"/>
                  </a:schemeClr>
                </a:solidFill>
                <a:latin typeface="+mn-ea"/>
              </a:rPr>
              <a:t>PPT</a:t>
            </a:r>
            <a:r>
              <a:rPr lang="zh-CN" altLang="en-US" sz="1350" dirty="0">
                <a:solidFill>
                  <a:schemeClr val="tx1">
                    <a:lumMod val="95000"/>
                    <a:lumOff val="5000"/>
                  </a:schemeClr>
                </a:solidFill>
                <a:latin typeface="+mn-ea"/>
              </a:rPr>
              <a:t>模板、</a:t>
            </a:r>
            <a:r>
              <a:rPr lang="en-US" altLang="zh-CN" sz="1350" dirty="0">
                <a:solidFill>
                  <a:schemeClr val="tx1">
                    <a:lumMod val="95000"/>
                    <a:lumOff val="5000"/>
                  </a:schemeClr>
                </a:solidFill>
                <a:latin typeface="+mn-ea"/>
              </a:rPr>
              <a:t>PPT</a:t>
            </a:r>
            <a:r>
              <a:rPr lang="zh-CN" altLang="en-US" sz="1350" dirty="0">
                <a:solidFill>
                  <a:schemeClr val="tx1">
                    <a:lumMod val="95000"/>
                    <a:lumOff val="5000"/>
                  </a:schemeClr>
                </a:solidFill>
                <a:latin typeface="+mn-ea"/>
              </a:rPr>
              <a:t>素材，本身用于再出售，或者出租、出借、转让、分销、发布或者作为礼物供他人使用，不得转授权、出卖、转让本协议或者本协议中的权利。</a:t>
            </a:r>
          </a:p>
        </p:txBody>
      </p:sp>
      <p:sp>
        <p:nvSpPr>
          <p:cNvPr id="8" name="文本框 7"/>
          <p:cNvSpPr txBox="1"/>
          <p:nvPr userDrawn="1"/>
        </p:nvSpPr>
        <p:spPr>
          <a:xfrm>
            <a:off x="788158" y="4002245"/>
            <a:ext cx="5472811" cy="32194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scene3d>
              <a:camera prst="orthographicFront"/>
              <a:lightRig rig="threePt" dir="t"/>
            </a:scene3d>
            <a:sp3d contourW="12700"/>
          </a:bodyPr>
          <a:lstStyle/>
          <a:p>
            <a:pPr algn="just"/>
            <a:r>
              <a:rPr lang="zh-CN" altLang="en-US" sz="1500" b="1" dirty="0">
                <a:solidFill>
                  <a:schemeClr val="tx1">
                    <a:lumMod val="95000"/>
                    <a:lumOff val="5000"/>
                  </a:schemeClr>
                </a:solidFill>
                <a:latin typeface="+mn-ea"/>
              </a:rPr>
              <a:t>更多精品</a:t>
            </a:r>
            <a:r>
              <a:rPr lang="en-US" altLang="zh-CN" sz="1500" b="1" dirty="0">
                <a:solidFill>
                  <a:schemeClr val="tx1">
                    <a:lumMod val="95000"/>
                    <a:lumOff val="5000"/>
                  </a:schemeClr>
                </a:solidFill>
                <a:latin typeface="+mn-ea"/>
              </a:rPr>
              <a:t>PPT</a:t>
            </a:r>
            <a:r>
              <a:rPr lang="zh-CN" altLang="en-US" sz="1500" b="1" dirty="0">
                <a:solidFill>
                  <a:schemeClr val="tx1">
                    <a:lumMod val="95000"/>
                    <a:lumOff val="5000"/>
                  </a:schemeClr>
                </a:solidFill>
                <a:latin typeface="+mn-ea"/>
              </a:rPr>
              <a:t>模板：</a:t>
            </a:r>
            <a:r>
              <a:rPr lang="en-US" altLang="zh-CN" sz="1500" b="1" dirty="0">
                <a:solidFill>
                  <a:schemeClr val="tx1">
                    <a:lumMod val="95000"/>
                    <a:lumOff val="5000"/>
                  </a:schemeClr>
                </a:solidFill>
                <a:latin typeface="+mn-ea"/>
              </a:rPr>
              <a:t>www.900ppt.com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7_过渡页">
    <p:spTree>
      <p:nvGrpSpPr>
        <p:cNvPr id="1" name=""/>
        <p:cNvGrpSpPr/>
        <p:nvPr/>
      </p:nvGrpSpPr>
      <p:grpSpPr>
        <a:xfrm>
          <a:off x="0" y="0"/>
          <a:ext cx="0" cy="0"/>
          <a:chOff x="0" y="0"/>
          <a:chExt cx="0" cy="0"/>
        </a:xfrm>
      </p:grpSpPr>
      <p:grpSp>
        <p:nvGrpSpPr>
          <p:cNvPr id="24" name="组合 23"/>
          <p:cNvGrpSpPr/>
          <p:nvPr userDrawn="1"/>
        </p:nvGrpSpPr>
        <p:grpSpPr>
          <a:xfrm>
            <a:off x="-1" y="615916"/>
            <a:ext cx="9144000" cy="45721"/>
            <a:chOff x="669923" y="1006279"/>
            <a:chExt cx="12192000" cy="60961"/>
          </a:xfrm>
        </p:grpSpPr>
        <p:sp>
          <p:nvSpPr>
            <p:cNvPr id="25" name="平行四边形 13"/>
            <p:cNvSpPr/>
            <p:nvPr userDrawn="1"/>
          </p:nvSpPr>
          <p:spPr>
            <a:xfrm flipH="1">
              <a:off x="669923" y="1006281"/>
              <a:ext cx="12192000" cy="60959"/>
            </a:xfrm>
            <a:prstGeom prst="rect">
              <a:avLst/>
            </a:prstGeom>
            <a:solidFill>
              <a:srgbClr val="D5181A"/>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sp>
          <p:nvSpPr>
            <p:cNvPr id="26" name="平行四边形 13"/>
            <p:cNvSpPr/>
            <p:nvPr userDrawn="1"/>
          </p:nvSpPr>
          <p:spPr>
            <a:xfrm flipH="1">
              <a:off x="669924" y="1006279"/>
              <a:ext cx="3025777" cy="60959"/>
            </a:xfrm>
            <a:prstGeom prst="rect">
              <a:avLst/>
            </a:prstGeom>
            <a:solidFill>
              <a:srgbClr val="F3CF7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grpSp>
      <p:grpSp>
        <p:nvGrpSpPr>
          <p:cNvPr id="27" name="组合 26"/>
          <p:cNvGrpSpPr/>
          <p:nvPr userDrawn="1"/>
        </p:nvGrpSpPr>
        <p:grpSpPr>
          <a:xfrm>
            <a:off x="567951" y="181582"/>
            <a:ext cx="1318895" cy="346010"/>
            <a:chOff x="3745610" y="169240"/>
            <a:chExt cx="1758527" cy="461346"/>
          </a:xfrm>
        </p:grpSpPr>
        <p:sp>
          <p:nvSpPr>
            <p:cNvPr id="28" name="Aichitds6"/>
            <p:cNvSpPr txBox="1"/>
            <p:nvPr>
              <p:custDataLst>
                <p:tags r:id="rId1"/>
              </p:custDataLst>
            </p:nvPr>
          </p:nvSpPr>
          <p:spPr>
            <a:xfrm>
              <a:off x="3757258" y="169240"/>
              <a:ext cx="1205851" cy="322580"/>
            </a:xfrm>
            <a:prstGeom prst="rect">
              <a:avLst/>
            </a:prstGeom>
            <a:noFill/>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975" b="0" i="0" u="none" strike="noStrike" kern="1200" cap="none" spc="0" normalizeH="0" baseline="0" noProof="0" dirty="0">
                  <a:ln>
                    <a:noFill/>
                  </a:ln>
                  <a:solidFill>
                    <a:srgbClr val="C00000"/>
                  </a:solidFill>
                  <a:effectLst/>
                  <a:uLnTx/>
                  <a:uFillTx/>
                  <a:latin typeface="字魂35号-经典雅黑" panose="02000000000000000000" pitchFamily="2" charset="-122"/>
                  <a:ea typeface="字魂35号-经典雅黑" panose="02000000000000000000" pitchFamily="2" charset="-122"/>
                </a:rPr>
                <a:t>中国共产党</a:t>
              </a:r>
            </a:p>
          </p:txBody>
        </p:sp>
        <p:sp>
          <p:nvSpPr>
            <p:cNvPr id="29" name="Aichitds7"/>
            <p:cNvSpPr txBox="1"/>
            <p:nvPr>
              <p:custDataLst>
                <p:tags r:id="rId2"/>
              </p:custDataLst>
            </p:nvPr>
          </p:nvSpPr>
          <p:spPr>
            <a:xfrm>
              <a:off x="3745610" y="355419"/>
              <a:ext cx="1758527" cy="275167"/>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50" b="0" i="0" u="none" strike="noStrike" kern="1200" cap="none" spc="0" normalizeH="0" baseline="0" noProof="0" dirty="0" err="1" smtClean="0">
                  <a:ln>
                    <a:noFill/>
                  </a:ln>
                  <a:solidFill>
                    <a:srgbClr val="C00000"/>
                  </a:solidFill>
                  <a:effectLst/>
                  <a:uLnTx/>
                  <a:uFillTx/>
                  <a:latin typeface="字魂95号-手刻宋" panose="00000500000000000000" pitchFamily="2" charset="-122"/>
                  <a:ea typeface="字魂95号-手刻宋" panose="00000500000000000000" pitchFamily="2" charset="-122"/>
                </a:rPr>
                <a:t>CommunistPartyofChina</a:t>
              </a:r>
            </a:p>
          </p:txBody>
        </p:sp>
      </p:grpSp>
      <p:sp>
        <p:nvSpPr>
          <p:cNvPr id="31" name="Freeform 29"/>
          <p:cNvSpPr/>
          <p:nvPr userDrawn="1"/>
        </p:nvSpPr>
        <p:spPr bwMode="auto">
          <a:xfrm>
            <a:off x="212059" y="122406"/>
            <a:ext cx="426603" cy="38121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D5181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endParaRPr lang="zh-CN" altLang="en-US" sz="760"/>
          </a:p>
        </p:txBody>
      </p:sp>
      <p:sp>
        <p:nvSpPr>
          <p:cNvPr id="33" name="矩形 32"/>
          <p:cNvSpPr/>
          <p:nvPr userDrawn="1"/>
        </p:nvSpPr>
        <p:spPr>
          <a:xfrm>
            <a:off x="2352265" y="178365"/>
            <a:ext cx="1343379" cy="368300"/>
          </a:xfrm>
          <a:prstGeom prst="rect">
            <a:avLst/>
          </a:prstGeom>
        </p:spPr>
        <p:txBody>
          <a:bodyPr wrap="square">
            <a:spAutoFit/>
          </a:bodyPr>
          <a:lstStyle/>
          <a:p>
            <a:pPr marL="0" lvl="0" indent="0">
              <a:buFont typeface="Wingdings" panose="05000000000000000000" pitchFamily="2" charset="2"/>
              <a:buNone/>
              <a:tabLst>
                <a:tab pos="171450" algn="l"/>
              </a:tabLst>
            </a:pPr>
            <a:r>
              <a:rPr lang="zh-CN" altLang="en-US" b="0" dirty="0" smtClean="0">
                <a:solidFill>
                  <a:srgbClr val="C00000"/>
                </a:solidFill>
                <a:latin typeface="字魂54号-贤黑" panose="00000500000000000000" pitchFamily="2" charset="-122"/>
                <a:ea typeface="字魂54号-贤黑" panose="00000500000000000000" pitchFamily="2" charset="-122"/>
                <a:cs typeface="阿里巴巴普惠体" panose="00020600040101010101" pitchFamily="18" charset="-122"/>
                <a:sym typeface="+mn-lt"/>
              </a:rPr>
              <a:t>第二部分</a:t>
            </a:r>
          </a:p>
        </p:txBody>
      </p:sp>
      <p:sp>
        <p:nvSpPr>
          <p:cNvPr id="39" name="矩形 38"/>
          <p:cNvSpPr/>
          <p:nvPr userDrawn="1"/>
        </p:nvSpPr>
        <p:spPr>
          <a:xfrm>
            <a:off x="3418125" y="229484"/>
            <a:ext cx="4413674" cy="288290"/>
          </a:xfrm>
          <a:prstGeom prst="rect">
            <a:avLst/>
          </a:prstGeom>
        </p:spPr>
        <p:txBody>
          <a:bodyPr wrap="square">
            <a:spAutoFit/>
          </a:bodyPr>
          <a:lstStyle/>
          <a:p>
            <a:pPr lvl="0">
              <a:defRPr/>
            </a:pPr>
            <a:r>
              <a:rPr lang="en-US" altLang="zh-CN"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a:t>
            </a:r>
            <a:r>
              <a:rPr lang="zh-CN" altLang="en-US"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发扬奋斗精神，强化担当作为意识</a:t>
            </a:r>
          </a:p>
        </p:txBody>
      </p:sp>
      <p:sp>
        <p:nvSpPr>
          <p:cNvPr id="40" name="流程图: 联系 39"/>
          <p:cNvSpPr/>
          <p:nvPr userDrawn="1"/>
        </p:nvSpPr>
        <p:spPr>
          <a:xfrm>
            <a:off x="2329968" y="341693"/>
            <a:ext cx="52180" cy="52180"/>
          </a:xfrm>
          <a:prstGeom prst="flowChartConnector">
            <a:avLst/>
          </a:prstGeom>
          <a:solidFill>
            <a:schemeClr val="bg1"/>
          </a:solidFill>
          <a:ln>
            <a:noFill/>
          </a:ln>
          <a:effectLst>
            <a:outerShdw blurRad="520700" dist="101600" dir="5280000" sx="84000" sy="84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C000"/>
              </a:solidFill>
            </a:endParaRPr>
          </a:p>
        </p:txBody>
      </p:sp>
      <p:sp>
        <p:nvSpPr>
          <p:cNvPr id="15" name="矩形 14"/>
          <p:cNvSpPr/>
          <p:nvPr userDrawn="1"/>
        </p:nvSpPr>
        <p:spPr>
          <a:xfrm>
            <a:off x="0" y="5086350"/>
            <a:ext cx="9144000" cy="67088"/>
          </a:xfrm>
          <a:prstGeom prst="rect">
            <a:avLst/>
          </a:prstGeom>
          <a:gradFill>
            <a:gsLst>
              <a:gs pos="48000">
                <a:schemeClr val="accent1"/>
              </a:gs>
              <a:gs pos="100000">
                <a:srgbClr val="D7494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2" name="图片 81"/>
          <p:cNvPicPr>
            <a:picLocks noChangeAspect="1"/>
          </p:cNvPicPr>
          <p:nvPr userDrawn="1"/>
        </p:nvPicPr>
        <p:blipFill rotWithShape="1">
          <a:blip r:embed="rId4">
            <a:extLst>
              <a:ext uri="{28A0092B-C50C-407E-A947-70E740481C1C}">
                <a14:useLocalDpi xmlns:a14="http://schemas.microsoft.com/office/drawing/2010/main" val="0"/>
              </a:ext>
            </a:extLst>
          </a:blip>
          <a:srcRect t="-23738"/>
          <a:stretch>
            <a:fillRect/>
          </a:stretch>
        </p:blipFill>
        <p:spPr>
          <a:xfrm flipH="1">
            <a:off x="6518602" y="14255"/>
            <a:ext cx="2625397" cy="60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1" descr="党建背景"/>
          <p:cNvPicPr>
            <a:picLocks noChangeAspect="1"/>
          </p:cNvPicPr>
          <p:nvPr userDrawn="1">
            <p:custDataLst>
              <p:tags r:id="rId1"/>
            </p:custDataLst>
          </p:nvPr>
        </p:nvPicPr>
        <p:blipFill>
          <a:blip r:embed="rId3"/>
          <a:stretch>
            <a:fillRect/>
          </a:stretch>
        </p:blipFill>
        <p:spPr>
          <a:xfrm>
            <a:off x="0" y="635"/>
            <a:ext cx="9144000" cy="514286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过渡页">
    <p:spTree>
      <p:nvGrpSpPr>
        <p:cNvPr id="1" name=""/>
        <p:cNvGrpSpPr/>
        <p:nvPr/>
      </p:nvGrpSpPr>
      <p:grpSpPr>
        <a:xfrm>
          <a:off x="0" y="0"/>
          <a:ext cx="0" cy="0"/>
          <a:chOff x="0" y="0"/>
          <a:chExt cx="0" cy="0"/>
        </a:xfrm>
      </p:grpSpPr>
      <p:sp>
        <p:nvSpPr>
          <p:cNvPr id="6" name="矩形 5"/>
          <p:cNvSpPr/>
          <p:nvPr userDrawn="1"/>
        </p:nvSpPr>
        <p:spPr>
          <a:xfrm>
            <a:off x="347186" y="653415"/>
            <a:ext cx="8796338" cy="58103"/>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dirty="0">
              <a:ln>
                <a:noFill/>
              </a:ln>
              <a:solidFill>
                <a:srgbClr val="FFFFFF"/>
              </a:solidFill>
              <a:effectLst/>
              <a:uLnTx/>
              <a:uFillTx/>
              <a:latin typeface="Calibri" panose="020F0502020204030204"/>
              <a:ea typeface="字魂105号-简雅黑" panose="00000500000000000000" pitchFamily="2" charset="-122"/>
              <a:cs typeface="+mn-cs"/>
            </a:endParaRPr>
          </a:p>
        </p:txBody>
      </p:sp>
      <p:grpSp>
        <p:nvGrpSpPr>
          <p:cNvPr id="171" name="Group 134"/>
          <p:cNvGrpSpPr/>
          <p:nvPr userDrawn="1"/>
        </p:nvGrpSpPr>
        <p:grpSpPr bwMode="auto">
          <a:xfrm>
            <a:off x="432911" y="176213"/>
            <a:ext cx="441960" cy="441484"/>
            <a:chOff x="2517775" y="4211638"/>
            <a:chExt cx="450850" cy="450850"/>
          </a:xfrm>
        </p:grpSpPr>
        <p:sp>
          <p:nvSpPr>
            <p:cNvPr id="172" name="Oval 11"/>
            <p:cNvSpPr>
              <a:spLocks noChangeArrowheads="1"/>
            </p:cNvSpPr>
            <p:nvPr/>
          </p:nvSpPr>
          <p:spPr bwMode="auto">
            <a:xfrm>
              <a:off x="2517775" y="4211638"/>
              <a:ext cx="450850" cy="450850"/>
            </a:xfrm>
            <a:prstGeom prst="ellipse">
              <a:avLst/>
            </a:prstGeom>
            <a:solidFill>
              <a:srgbClr val="C4261D"/>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buFontTx/>
                <a:buNone/>
              </a:pPr>
              <a:endParaRPr lang="zh-CN" altLang="en-US" sz="1350">
                <a:ea typeface="宋体" panose="02010600030101010101" pitchFamily="2" charset="-122"/>
              </a:endParaRPr>
            </a:p>
          </p:txBody>
        </p:sp>
        <p:sp>
          <p:nvSpPr>
            <p:cNvPr id="173" name="Freeform 12"/>
            <p:cNvSpPr/>
            <p:nvPr/>
          </p:nvSpPr>
          <p:spPr bwMode="auto">
            <a:xfrm>
              <a:off x="2603500" y="4311651"/>
              <a:ext cx="325438" cy="260350"/>
            </a:xfrm>
            <a:custGeom>
              <a:avLst/>
              <a:gdLst>
                <a:gd name="T0" fmla="*/ 0 w 458"/>
                <a:gd name="T1" fmla="*/ 0 h 367"/>
                <a:gd name="T2" fmla="*/ 2147483647 w 458"/>
                <a:gd name="T3" fmla="*/ 0 h 367"/>
                <a:gd name="T4" fmla="*/ 2147483647 w 458"/>
                <a:gd name="T5" fmla="*/ 2147483647 h 367"/>
                <a:gd name="T6" fmla="*/ 2147483647 w 458"/>
                <a:gd name="T7" fmla="*/ 2147483647 h 367"/>
                <a:gd name="T8" fmla="*/ 0 w 458"/>
                <a:gd name="T9" fmla="*/ 2147483647 h 367"/>
                <a:gd name="T10" fmla="*/ 2147483647 w 458"/>
                <a:gd name="T11" fmla="*/ 2147483647 h 367"/>
                <a:gd name="T12" fmla="*/ 0 w 458"/>
                <a:gd name="T13" fmla="*/ 0 h 367"/>
                <a:gd name="T14" fmla="*/ 2147483647 w 458"/>
                <a:gd name="T15" fmla="*/ 0 h 367"/>
                <a:gd name="T16" fmla="*/ 2147483647 w 458"/>
                <a:gd name="T17" fmla="*/ 0 h 367"/>
                <a:gd name="T18" fmla="*/ 2147483647 w 458"/>
                <a:gd name="T19" fmla="*/ 2147483647 h 367"/>
                <a:gd name="T20" fmla="*/ 2147483647 w 458"/>
                <a:gd name="T21" fmla="*/ 2147483647 h 367"/>
                <a:gd name="T22" fmla="*/ 2147483647 w 458"/>
                <a:gd name="T23" fmla="*/ 2147483647 h 367"/>
                <a:gd name="T24" fmla="*/ 2147483647 w 458"/>
                <a:gd name="T25" fmla="*/ 2147483647 h 367"/>
                <a:gd name="T26" fmla="*/ 2147483647 w 458"/>
                <a:gd name="T27" fmla="*/ 0 h 3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8" h="367">
                  <a:moveTo>
                    <a:pt x="0" y="0"/>
                  </a:moveTo>
                  <a:lnTo>
                    <a:pt x="112" y="0"/>
                  </a:lnTo>
                  <a:lnTo>
                    <a:pt x="256" y="183"/>
                  </a:lnTo>
                  <a:lnTo>
                    <a:pt x="112" y="367"/>
                  </a:lnTo>
                  <a:lnTo>
                    <a:pt x="0" y="367"/>
                  </a:lnTo>
                  <a:lnTo>
                    <a:pt x="144" y="183"/>
                  </a:lnTo>
                  <a:lnTo>
                    <a:pt x="0" y="0"/>
                  </a:lnTo>
                  <a:close/>
                  <a:moveTo>
                    <a:pt x="201" y="0"/>
                  </a:moveTo>
                  <a:lnTo>
                    <a:pt x="313" y="0"/>
                  </a:lnTo>
                  <a:lnTo>
                    <a:pt x="458" y="183"/>
                  </a:lnTo>
                  <a:lnTo>
                    <a:pt x="313" y="367"/>
                  </a:lnTo>
                  <a:lnTo>
                    <a:pt x="201" y="367"/>
                  </a:lnTo>
                  <a:lnTo>
                    <a:pt x="345" y="183"/>
                  </a:lnTo>
                  <a:lnTo>
                    <a:pt x="201" y="0"/>
                  </a:ln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35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500"/>
                                        <p:tgtEl>
                                          <p:spTgt spid="171"/>
                                        </p:tgtEl>
                                        <p:attrNameLst>
                                          <p:attrName>ppt_x</p:attrName>
                                        </p:attrNameLst>
                                      </p:cBhvr>
                                      <p:tavLst>
                                        <p:tav tm="0">
                                          <p:val>
                                            <p:strVal val="#ppt_x-#ppt_w*1.125000"/>
                                          </p:val>
                                        </p:tav>
                                        <p:tav tm="100000">
                                          <p:val>
                                            <p:strVal val="#ppt_x"/>
                                          </p:val>
                                        </p:tav>
                                      </p:tavLst>
                                    </p:anim>
                                    <p:animEffect transition="in" filter="wipe(right)">
                                      <p:cBhvr>
                                        <p:cTn id="8"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4" name="图片 3" descr="淡黄云雾背景"/>
          <p:cNvPicPr>
            <a:picLocks noChangeAspect="1"/>
          </p:cNvPicPr>
          <p:nvPr userDrawn="1"/>
        </p:nvPicPr>
        <p:blipFill>
          <a:blip r:embed="rId2"/>
          <a:stretch>
            <a:fillRect/>
          </a:stretch>
        </p:blipFill>
        <p:spPr>
          <a:xfrm>
            <a:off x="3334" y="9525"/>
            <a:ext cx="9144000" cy="5143500"/>
          </a:xfrm>
          <a:prstGeom prst="rect">
            <a:avLst/>
          </a:prstGeom>
        </p:spPr>
      </p:pic>
      <p:pic>
        <p:nvPicPr>
          <p:cNvPr id="16" name="图片 15"/>
          <p:cNvPicPr>
            <a:picLocks noChangeAspect="1"/>
          </p:cNvPicPr>
          <p:nvPr userDrawn="1"/>
        </p:nvPicPr>
        <p:blipFill rotWithShape="1">
          <a:blip r:embed="rId3" cstate="print">
            <a:alphaModFix amt="80000"/>
            <a:lum bright="12000"/>
            <a:extLst>
              <a:ext uri="{28A0092B-C50C-407E-A947-70E740481C1C}">
                <a14:useLocalDpi xmlns:a14="http://schemas.microsoft.com/office/drawing/2010/main" val="0"/>
              </a:ext>
            </a:extLst>
          </a:blip>
          <a:srcRect t="62651" b="-406"/>
          <a:stretch>
            <a:fillRect/>
          </a:stretch>
        </p:blipFill>
        <p:spPr>
          <a:xfrm>
            <a:off x="1905" y="3231356"/>
            <a:ext cx="9144000" cy="1934051"/>
          </a:xfrm>
          <a:prstGeom prst="rect">
            <a:avLst/>
          </a:prstGeom>
          <a:noFill/>
          <a:ln>
            <a:noFill/>
          </a:ln>
        </p:spPr>
      </p:pic>
      <p:sp>
        <p:nvSpPr>
          <p:cNvPr id="3" name="矩形 2"/>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userDrawn="1"/>
        </p:nvSpPr>
        <p:spPr>
          <a:xfrm flipV="1">
            <a:off x="0" y="552450"/>
            <a:ext cx="9145905" cy="64294"/>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sz="1350" ker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13" name="矩形 12"/>
          <p:cNvSpPr/>
          <p:nvPr userDrawn="1"/>
        </p:nvSpPr>
        <p:spPr>
          <a:xfrm>
            <a:off x="644843" y="154781"/>
            <a:ext cx="7866698" cy="368300"/>
          </a:xfrm>
          <a:prstGeom prst="rect">
            <a:avLst/>
          </a:prstGeom>
        </p:spPr>
        <p:txBody>
          <a:bodyPr wrap="square">
            <a:spAutoFit/>
          </a:bodyPr>
          <a:lstStyle/>
          <a:p>
            <a:pPr defTabSz="914400">
              <a:defRPr/>
            </a:pPr>
            <a:r>
              <a:rPr b="1" dirty="0">
                <a:solidFill>
                  <a:srgbClr val="C00000"/>
                </a:solidFill>
                <a:latin typeface="思源黑体 CN Heavy" panose="020B0A00000000000000" charset="-122"/>
                <a:ea typeface="思源黑体 CN Heavy" panose="020B0A00000000000000" charset="-122"/>
              </a:rPr>
              <a:t>准确把握以学促干的主要内容</a:t>
            </a:r>
          </a:p>
        </p:txBody>
      </p:sp>
      <p:sp>
        <p:nvSpPr>
          <p:cNvPr id="17" name="矩形 16"/>
          <p:cNvSpPr/>
          <p:nvPr userDrawn="1"/>
        </p:nvSpPr>
        <p:spPr>
          <a:xfrm flipV="1">
            <a:off x="-476" y="5019675"/>
            <a:ext cx="9154001" cy="13335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图形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876" y="125254"/>
            <a:ext cx="437198" cy="491014"/>
          </a:xfrm>
          <a:prstGeom prst="rect">
            <a:avLst/>
          </a:prstGeom>
        </p:spPr>
      </p:pic>
      <p:pic>
        <p:nvPicPr>
          <p:cNvPr id="22" name="图片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19123" y="-162401"/>
            <a:ext cx="937736" cy="77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8_过渡页">
    <p:spTree>
      <p:nvGrpSpPr>
        <p:cNvPr id="1" name=""/>
        <p:cNvGrpSpPr/>
        <p:nvPr/>
      </p:nvGrpSpPr>
      <p:grpSpPr>
        <a:xfrm>
          <a:off x="0" y="0"/>
          <a:ext cx="0" cy="0"/>
          <a:chOff x="0" y="0"/>
          <a:chExt cx="0" cy="0"/>
        </a:xfrm>
      </p:grpSpPr>
      <p:grpSp>
        <p:nvGrpSpPr>
          <p:cNvPr id="24" name="组合 23"/>
          <p:cNvGrpSpPr/>
          <p:nvPr userDrawn="1"/>
        </p:nvGrpSpPr>
        <p:grpSpPr>
          <a:xfrm>
            <a:off x="-1" y="615916"/>
            <a:ext cx="9144000" cy="45721"/>
            <a:chOff x="669923" y="1006279"/>
            <a:chExt cx="12192000" cy="60961"/>
          </a:xfrm>
        </p:grpSpPr>
        <p:sp>
          <p:nvSpPr>
            <p:cNvPr id="25" name="平行四边形 13"/>
            <p:cNvSpPr/>
            <p:nvPr userDrawn="1"/>
          </p:nvSpPr>
          <p:spPr>
            <a:xfrm flipH="1">
              <a:off x="669923" y="1006281"/>
              <a:ext cx="12192000" cy="60959"/>
            </a:xfrm>
            <a:prstGeom prst="rect">
              <a:avLst/>
            </a:prstGeom>
            <a:solidFill>
              <a:srgbClr val="D5181A"/>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sp>
          <p:nvSpPr>
            <p:cNvPr id="26" name="平行四边形 13"/>
            <p:cNvSpPr/>
            <p:nvPr userDrawn="1"/>
          </p:nvSpPr>
          <p:spPr>
            <a:xfrm flipH="1">
              <a:off x="669924" y="1006279"/>
              <a:ext cx="3025777" cy="60959"/>
            </a:xfrm>
            <a:prstGeom prst="rect">
              <a:avLst/>
            </a:prstGeom>
            <a:solidFill>
              <a:srgbClr val="F3CF7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grpSp>
      <p:grpSp>
        <p:nvGrpSpPr>
          <p:cNvPr id="27" name="组合 26"/>
          <p:cNvGrpSpPr/>
          <p:nvPr userDrawn="1"/>
        </p:nvGrpSpPr>
        <p:grpSpPr>
          <a:xfrm>
            <a:off x="567951" y="181582"/>
            <a:ext cx="1318895" cy="346010"/>
            <a:chOff x="3745610" y="169240"/>
            <a:chExt cx="1758527" cy="461346"/>
          </a:xfrm>
        </p:grpSpPr>
        <p:sp>
          <p:nvSpPr>
            <p:cNvPr id="28" name="Aichitds6"/>
            <p:cNvSpPr txBox="1"/>
            <p:nvPr>
              <p:custDataLst>
                <p:tags r:id="rId1"/>
              </p:custDataLst>
            </p:nvPr>
          </p:nvSpPr>
          <p:spPr>
            <a:xfrm>
              <a:off x="3757258" y="169240"/>
              <a:ext cx="1205851" cy="322580"/>
            </a:xfrm>
            <a:prstGeom prst="rect">
              <a:avLst/>
            </a:prstGeom>
            <a:noFill/>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975" b="0" i="0" u="none" strike="noStrike" kern="1200" cap="none" spc="0" normalizeH="0" baseline="0" noProof="0" dirty="0">
                  <a:ln>
                    <a:noFill/>
                  </a:ln>
                  <a:solidFill>
                    <a:srgbClr val="C00000"/>
                  </a:solidFill>
                  <a:effectLst/>
                  <a:uLnTx/>
                  <a:uFillTx/>
                  <a:latin typeface="字魂35号-经典雅黑" panose="02000000000000000000" pitchFamily="2" charset="-122"/>
                  <a:ea typeface="字魂35号-经典雅黑" panose="02000000000000000000" pitchFamily="2" charset="-122"/>
                </a:rPr>
                <a:t>中国共产党</a:t>
              </a:r>
            </a:p>
          </p:txBody>
        </p:sp>
        <p:sp>
          <p:nvSpPr>
            <p:cNvPr id="29" name="Aichitds7"/>
            <p:cNvSpPr txBox="1"/>
            <p:nvPr>
              <p:custDataLst>
                <p:tags r:id="rId2"/>
              </p:custDataLst>
            </p:nvPr>
          </p:nvSpPr>
          <p:spPr>
            <a:xfrm>
              <a:off x="3745610" y="355419"/>
              <a:ext cx="1758527" cy="275167"/>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50" b="0" i="0" u="none" strike="noStrike" kern="1200" cap="none" spc="0" normalizeH="0" baseline="0" noProof="0" dirty="0" err="1" smtClean="0">
                  <a:ln>
                    <a:noFill/>
                  </a:ln>
                  <a:solidFill>
                    <a:srgbClr val="C00000"/>
                  </a:solidFill>
                  <a:effectLst/>
                  <a:uLnTx/>
                  <a:uFillTx/>
                  <a:latin typeface="字魂95号-手刻宋" panose="00000500000000000000" pitchFamily="2" charset="-122"/>
                  <a:ea typeface="字魂95号-手刻宋" panose="00000500000000000000" pitchFamily="2" charset="-122"/>
                </a:rPr>
                <a:t>CommunistPartyofChina</a:t>
              </a:r>
            </a:p>
          </p:txBody>
        </p:sp>
      </p:grpSp>
      <p:sp>
        <p:nvSpPr>
          <p:cNvPr id="31" name="Freeform 29"/>
          <p:cNvSpPr/>
          <p:nvPr userDrawn="1"/>
        </p:nvSpPr>
        <p:spPr bwMode="auto">
          <a:xfrm>
            <a:off x="212059" y="122406"/>
            <a:ext cx="426603" cy="38121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D5181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endParaRPr lang="zh-CN" altLang="en-US" sz="760"/>
          </a:p>
        </p:txBody>
      </p:sp>
      <p:sp>
        <p:nvSpPr>
          <p:cNvPr id="33" name="矩形 32"/>
          <p:cNvSpPr/>
          <p:nvPr userDrawn="1"/>
        </p:nvSpPr>
        <p:spPr>
          <a:xfrm>
            <a:off x="2352265" y="178365"/>
            <a:ext cx="1343379" cy="368300"/>
          </a:xfrm>
          <a:prstGeom prst="rect">
            <a:avLst/>
          </a:prstGeom>
        </p:spPr>
        <p:txBody>
          <a:bodyPr wrap="square">
            <a:spAutoFit/>
          </a:bodyPr>
          <a:lstStyle/>
          <a:p>
            <a:pPr marL="0" lvl="0" indent="0">
              <a:buFont typeface="Wingdings" panose="05000000000000000000" pitchFamily="2" charset="2"/>
              <a:buNone/>
              <a:tabLst>
                <a:tab pos="171450" algn="l"/>
              </a:tabLst>
            </a:pPr>
            <a:r>
              <a:rPr lang="zh-CN" altLang="en-US" b="0" dirty="0" smtClean="0">
                <a:solidFill>
                  <a:srgbClr val="C00000"/>
                </a:solidFill>
                <a:latin typeface="字魂54号-贤黑" panose="00000500000000000000" pitchFamily="2" charset="-122"/>
                <a:ea typeface="字魂54号-贤黑" panose="00000500000000000000" pitchFamily="2" charset="-122"/>
                <a:cs typeface="阿里巴巴普惠体" panose="00020600040101010101" pitchFamily="18" charset="-122"/>
                <a:sym typeface="+mn-lt"/>
              </a:rPr>
              <a:t>第三部分</a:t>
            </a:r>
          </a:p>
        </p:txBody>
      </p:sp>
      <p:sp>
        <p:nvSpPr>
          <p:cNvPr id="39" name="矩形 38"/>
          <p:cNvSpPr/>
          <p:nvPr userDrawn="1"/>
        </p:nvSpPr>
        <p:spPr>
          <a:xfrm>
            <a:off x="3418125" y="229484"/>
            <a:ext cx="4413674" cy="288290"/>
          </a:xfrm>
          <a:prstGeom prst="rect">
            <a:avLst/>
          </a:prstGeom>
        </p:spPr>
        <p:txBody>
          <a:bodyPr wrap="square">
            <a:spAutoFit/>
          </a:bodyPr>
          <a:lstStyle/>
          <a:p>
            <a:pPr lvl="0">
              <a:defRPr/>
            </a:pPr>
            <a:r>
              <a:rPr lang="en-US" altLang="zh-CN"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a:t>
            </a:r>
            <a:r>
              <a:rPr lang="zh-CN" altLang="en-US"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强化执行意识，树立真抓实干的良好风气</a:t>
            </a:r>
          </a:p>
        </p:txBody>
      </p:sp>
      <p:sp>
        <p:nvSpPr>
          <p:cNvPr id="40" name="流程图: 联系 39"/>
          <p:cNvSpPr/>
          <p:nvPr userDrawn="1"/>
        </p:nvSpPr>
        <p:spPr>
          <a:xfrm>
            <a:off x="2329968" y="341693"/>
            <a:ext cx="52180" cy="52180"/>
          </a:xfrm>
          <a:prstGeom prst="flowChartConnector">
            <a:avLst/>
          </a:prstGeom>
          <a:solidFill>
            <a:schemeClr val="bg1"/>
          </a:solidFill>
          <a:ln>
            <a:noFill/>
          </a:ln>
          <a:effectLst>
            <a:outerShdw blurRad="520700" dist="101600" dir="5280000" sx="84000" sy="84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C000"/>
              </a:solidFill>
            </a:endParaRPr>
          </a:p>
        </p:txBody>
      </p:sp>
      <p:sp>
        <p:nvSpPr>
          <p:cNvPr id="15" name="矩形 14"/>
          <p:cNvSpPr/>
          <p:nvPr userDrawn="1"/>
        </p:nvSpPr>
        <p:spPr>
          <a:xfrm>
            <a:off x="0" y="5086350"/>
            <a:ext cx="9144000" cy="67088"/>
          </a:xfrm>
          <a:prstGeom prst="rect">
            <a:avLst/>
          </a:prstGeom>
          <a:gradFill>
            <a:gsLst>
              <a:gs pos="48000">
                <a:schemeClr val="accent1"/>
              </a:gs>
              <a:gs pos="100000">
                <a:srgbClr val="D7494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2" name="图片 81"/>
          <p:cNvPicPr>
            <a:picLocks noChangeAspect="1"/>
          </p:cNvPicPr>
          <p:nvPr userDrawn="1"/>
        </p:nvPicPr>
        <p:blipFill rotWithShape="1">
          <a:blip r:embed="rId4">
            <a:extLst>
              <a:ext uri="{28A0092B-C50C-407E-A947-70E740481C1C}">
                <a14:useLocalDpi xmlns:a14="http://schemas.microsoft.com/office/drawing/2010/main" val="0"/>
              </a:ext>
            </a:extLst>
          </a:blip>
          <a:srcRect t="-23738"/>
          <a:stretch>
            <a:fillRect/>
          </a:stretch>
        </p:blipFill>
        <p:spPr>
          <a:xfrm flipH="1">
            <a:off x="6518602" y="14255"/>
            <a:ext cx="2625397" cy="60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9_过渡页">
    <p:spTree>
      <p:nvGrpSpPr>
        <p:cNvPr id="1" name=""/>
        <p:cNvGrpSpPr/>
        <p:nvPr/>
      </p:nvGrpSpPr>
      <p:grpSpPr>
        <a:xfrm>
          <a:off x="0" y="0"/>
          <a:ext cx="0" cy="0"/>
          <a:chOff x="0" y="0"/>
          <a:chExt cx="0" cy="0"/>
        </a:xfrm>
      </p:grpSpPr>
      <p:grpSp>
        <p:nvGrpSpPr>
          <p:cNvPr id="24" name="组合 23"/>
          <p:cNvGrpSpPr/>
          <p:nvPr userDrawn="1"/>
        </p:nvGrpSpPr>
        <p:grpSpPr>
          <a:xfrm>
            <a:off x="-1" y="615916"/>
            <a:ext cx="9144000" cy="45721"/>
            <a:chOff x="669923" y="1006279"/>
            <a:chExt cx="12192000" cy="60961"/>
          </a:xfrm>
        </p:grpSpPr>
        <p:sp>
          <p:nvSpPr>
            <p:cNvPr id="25" name="平行四边形 13"/>
            <p:cNvSpPr/>
            <p:nvPr userDrawn="1"/>
          </p:nvSpPr>
          <p:spPr>
            <a:xfrm flipH="1">
              <a:off x="669923" y="1006281"/>
              <a:ext cx="12192000" cy="60959"/>
            </a:xfrm>
            <a:prstGeom prst="rect">
              <a:avLst/>
            </a:prstGeom>
            <a:solidFill>
              <a:srgbClr val="D5181A"/>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sp>
          <p:nvSpPr>
            <p:cNvPr id="26" name="平行四边形 13"/>
            <p:cNvSpPr/>
            <p:nvPr userDrawn="1"/>
          </p:nvSpPr>
          <p:spPr>
            <a:xfrm flipH="1">
              <a:off x="669924" y="1006279"/>
              <a:ext cx="3025777" cy="60959"/>
            </a:xfrm>
            <a:prstGeom prst="rect">
              <a:avLst/>
            </a:prstGeom>
            <a:solidFill>
              <a:srgbClr val="F3CF7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grpSp>
      <p:grpSp>
        <p:nvGrpSpPr>
          <p:cNvPr id="27" name="组合 26"/>
          <p:cNvGrpSpPr/>
          <p:nvPr userDrawn="1"/>
        </p:nvGrpSpPr>
        <p:grpSpPr>
          <a:xfrm>
            <a:off x="567951" y="181582"/>
            <a:ext cx="1318895" cy="346010"/>
            <a:chOff x="3745610" y="169240"/>
            <a:chExt cx="1758527" cy="461346"/>
          </a:xfrm>
        </p:grpSpPr>
        <p:sp>
          <p:nvSpPr>
            <p:cNvPr id="28" name="Aichitds6"/>
            <p:cNvSpPr txBox="1"/>
            <p:nvPr>
              <p:custDataLst>
                <p:tags r:id="rId1"/>
              </p:custDataLst>
            </p:nvPr>
          </p:nvSpPr>
          <p:spPr>
            <a:xfrm>
              <a:off x="3757258" y="169240"/>
              <a:ext cx="1205851" cy="322580"/>
            </a:xfrm>
            <a:prstGeom prst="rect">
              <a:avLst/>
            </a:prstGeom>
            <a:noFill/>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975" b="0" i="0" u="none" strike="noStrike" kern="1200" cap="none" spc="0" normalizeH="0" baseline="0" noProof="0" dirty="0">
                  <a:ln>
                    <a:noFill/>
                  </a:ln>
                  <a:solidFill>
                    <a:srgbClr val="C00000"/>
                  </a:solidFill>
                  <a:effectLst/>
                  <a:uLnTx/>
                  <a:uFillTx/>
                  <a:latin typeface="字魂35号-经典雅黑" panose="02000000000000000000" pitchFamily="2" charset="-122"/>
                  <a:ea typeface="字魂35号-经典雅黑" panose="02000000000000000000" pitchFamily="2" charset="-122"/>
                </a:rPr>
                <a:t>中国共产党</a:t>
              </a:r>
            </a:p>
          </p:txBody>
        </p:sp>
        <p:sp>
          <p:nvSpPr>
            <p:cNvPr id="29" name="Aichitds7"/>
            <p:cNvSpPr txBox="1"/>
            <p:nvPr>
              <p:custDataLst>
                <p:tags r:id="rId2"/>
              </p:custDataLst>
            </p:nvPr>
          </p:nvSpPr>
          <p:spPr>
            <a:xfrm>
              <a:off x="3745610" y="355419"/>
              <a:ext cx="1758527" cy="275167"/>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50" b="0" i="0" u="none" strike="noStrike" kern="1200" cap="none" spc="0" normalizeH="0" baseline="0" noProof="0" dirty="0" err="1" smtClean="0">
                  <a:ln>
                    <a:noFill/>
                  </a:ln>
                  <a:solidFill>
                    <a:srgbClr val="C00000"/>
                  </a:solidFill>
                  <a:effectLst/>
                  <a:uLnTx/>
                  <a:uFillTx/>
                  <a:latin typeface="字魂95号-手刻宋" panose="00000500000000000000" pitchFamily="2" charset="-122"/>
                  <a:ea typeface="字魂95号-手刻宋" panose="00000500000000000000" pitchFamily="2" charset="-122"/>
                </a:rPr>
                <a:t>CommunistPartyofChina</a:t>
              </a:r>
            </a:p>
          </p:txBody>
        </p:sp>
      </p:grpSp>
      <p:sp>
        <p:nvSpPr>
          <p:cNvPr id="31" name="Freeform 29"/>
          <p:cNvSpPr/>
          <p:nvPr userDrawn="1"/>
        </p:nvSpPr>
        <p:spPr bwMode="auto">
          <a:xfrm>
            <a:off x="212059" y="122406"/>
            <a:ext cx="426603" cy="38121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D5181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endParaRPr lang="zh-CN" altLang="en-US" sz="760"/>
          </a:p>
        </p:txBody>
      </p:sp>
      <p:sp>
        <p:nvSpPr>
          <p:cNvPr id="33" name="矩形 32"/>
          <p:cNvSpPr/>
          <p:nvPr userDrawn="1"/>
        </p:nvSpPr>
        <p:spPr>
          <a:xfrm>
            <a:off x="2329881" y="181223"/>
            <a:ext cx="1343379" cy="368300"/>
          </a:xfrm>
          <a:prstGeom prst="rect">
            <a:avLst/>
          </a:prstGeom>
        </p:spPr>
        <p:txBody>
          <a:bodyPr wrap="square">
            <a:spAutoFit/>
          </a:bodyPr>
          <a:lstStyle/>
          <a:p>
            <a:pPr marL="0" lvl="0" indent="0">
              <a:buFont typeface="Wingdings" panose="05000000000000000000" pitchFamily="2" charset="2"/>
              <a:buNone/>
              <a:tabLst>
                <a:tab pos="171450" algn="l"/>
              </a:tabLst>
            </a:pPr>
            <a:r>
              <a:rPr lang="zh-CN" altLang="en-US" b="0" dirty="0" smtClean="0">
                <a:solidFill>
                  <a:srgbClr val="C00000"/>
                </a:solidFill>
                <a:latin typeface="字魂54号-贤黑" panose="00000500000000000000" pitchFamily="2" charset="-122"/>
                <a:ea typeface="字魂54号-贤黑" panose="00000500000000000000" pitchFamily="2" charset="-122"/>
                <a:cs typeface="阿里巴巴普惠体" panose="00020600040101010101" pitchFamily="18" charset="-122"/>
                <a:sym typeface="+mn-lt"/>
              </a:rPr>
              <a:t>第四部分</a:t>
            </a:r>
          </a:p>
        </p:txBody>
      </p:sp>
      <p:sp>
        <p:nvSpPr>
          <p:cNvPr id="39" name="矩形 38"/>
          <p:cNvSpPr/>
          <p:nvPr userDrawn="1"/>
        </p:nvSpPr>
        <p:spPr>
          <a:xfrm>
            <a:off x="3418125" y="229484"/>
            <a:ext cx="4413674" cy="288290"/>
          </a:xfrm>
          <a:prstGeom prst="rect">
            <a:avLst/>
          </a:prstGeom>
        </p:spPr>
        <p:txBody>
          <a:bodyPr wrap="square">
            <a:spAutoFit/>
          </a:bodyPr>
          <a:lstStyle/>
          <a:p>
            <a:pPr lvl="0">
              <a:defRPr/>
            </a:pPr>
            <a:r>
              <a:rPr lang="en-US" altLang="zh-CN"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a:t>
            </a:r>
            <a:r>
              <a:rPr lang="zh-CN" altLang="en-US"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勇于开拓创新，锤炼敢闯敢试敢为人先作风</a:t>
            </a:r>
          </a:p>
        </p:txBody>
      </p:sp>
      <p:sp>
        <p:nvSpPr>
          <p:cNvPr id="40" name="流程图: 联系 39"/>
          <p:cNvSpPr/>
          <p:nvPr userDrawn="1"/>
        </p:nvSpPr>
        <p:spPr>
          <a:xfrm>
            <a:off x="2329968" y="341693"/>
            <a:ext cx="52180" cy="52180"/>
          </a:xfrm>
          <a:prstGeom prst="flowChartConnector">
            <a:avLst/>
          </a:prstGeom>
          <a:solidFill>
            <a:schemeClr val="bg1"/>
          </a:solidFill>
          <a:ln>
            <a:noFill/>
          </a:ln>
          <a:effectLst>
            <a:outerShdw blurRad="520700" dist="101600" dir="5280000" sx="84000" sy="84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C000"/>
              </a:solidFill>
            </a:endParaRPr>
          </a:p>
        </p:txBody>
      </p:sp>
      <p:sp>
        <p:nvSpPr>
          <p:cNvPr id="15" name="矩形 14"/>
          <p:cNvSpPr/>
          <p:nvPr userDrawn="1"/>
        </p:nvSpPr>
        <p:spPr>
          <a:xfrm>
            <a:off x="0" y="5086350"/>
            <a:ext cx="9144000" cy="67088"/>
          </a:xfrm>
          <a:prstGeom prst="rect">
            <a:avLst/>
          </a:prstGeom>
          <a:gradFill>
            <a:gsLst>
              <a:gs pos="48000">
                <a:schemeClr val="accent1"/>
              </a:gs>
              <a:gs pos="100000">
                <a:srgbClr val="D7494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2" name="图片 81"/>
          <p:cNvPicPr>
            <a:picLocks noChangeAspect="1"/>
          </p:cNvPicPr>
          <p:nvPr userDrawn="1"/>
        </p:nvPicPr>
        <p:blipFill rotWithShape="1">
          <a:blip r:embed="rId4">
            <a:extLst>
              <a:ext uri="{28A0092B-C50C-407E-A947-70E740481C1C}">
                <a14:useLocalDpi xmlns:a14="http://schemas.microsoft.com/office/drawing/2010/main" val="0"/>
              </a:ext>
            </a:extLst>
          </a:blip>
          <a:srcRect t="-23738"/>
          <a:stretch>
            <a:fillRect/>
          </a:stretch>
        </p:blipFill>
        <p:spPr>
          <a:xfrm flipH="1">
            <a:off x="6518602" y="14255"/>
            <a:ext cx="2625397" cy="60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0_过渡页">
    <p:spTree>
      <p:nvGrpSpPr>
        <p:cNvPr id="1" name=""/>
        <p:cNvGrpSpPr/>
        <p:nvPr/>
      </p:nvGrpSpPr>
      <p:grpSpPr>
        <a:xfrm>
          <a:off x="0" y="0"/>
          <a:ext cx="0" cy="0"/>
          <a:chOff x="0" y="0"/>
          <a:chExt cx="0" cy="0"/>
        </a:xfrm>
      </p:grpSpPr>
      <p:grpSp>
        <p:nvGrpSpPr>
          <p:cNvPr id="24" name="组合 23"/>
          <p:cNvGrpSpPr/>
          <p:nvPr userDrawn="1"/>
        </p:nvGrpSpPr>
        <p:grpSpPr>
          <a:xfrm>
            <a:off x="-1" y="615916"/>
            <a:ext cx="9144000" cy="45721"/>
            <a:chOff x="669923" y="1006279"/>
            <a:chExt cx="12192000" cy="60961"/>
          </a:xfrm>
        </p:grpSpPr>
        <p:sp>
          <p:nvSpPr>
            <p:cNvPr id="25" name="平行四边形 13"/>
            <p:cNvSpPr/>
            <p:nvPr userDrawn="1"/>
          </p:nvSpPr>
          <p:spPr>
            <a:xfrm flipH="1">
              <a:off x="669923" y="1006281"/>
              <a:ext cx="12192000" cy="60959"/>
            </a:xfrm>
            <a:prstGeom prst="rect">
              <a:avLst/>
            </a:prstGeom>
            <a:solidFill>
              <a:srgbClr val="D5181A"/>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sp>
          <p:nvSpPr>
            <p:cNvPr id="26" name="平行四边形 13"/>
            <p:cNvSpPr/>
            <p:nvPr userDrawn="1"/>
          </p:nvSpPr>
          <p:spPr>
            <a:xfrm flipH="1">
              <a:off x="669924" y="1006279"/>
              <a:ext cx="3025777" cy="60959"/>
            </a:xfrm>
            <a:prstGeom prst="rect">
              <a:avLst/>
            </a:prstGeom>
            <a:solidFill>
              <a:srgbClr val="F3CF7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Arial" panose="020B0604020202020204"/>
                <a:ea typeface="字魂59号-创粗黑" panose="00000500000000000000" pitchFamily="2" charset="-122"/>
              </a:endParaRPr>
            </a:p>
          </p:txBody>
        </p:sp>
      </p:grpSp>
      <p:grpSp>
        <p:nvGrpSpPr>
          <p:cNvPr id="27" name="组合 26"/>
          <p:cNvGrpSpPr/>
          <p:nvPr userDrawn="1"/>
        </p:nvGrpSpPr>
        <p:grpSpPr>
          <a:xfrm>
            <a:off x="567951" y="181582"/>
            <a:ext cx="1318895" cy="346010"/>
            <a:chOff x="3745610" y="169240"/>
            <a:chExt cx="1758527" cy="461346"/>
          </a:xfrm>
        </p:grpSpPr>
        <p:sp>
          <p:nvSpPr>
            <p:cNvPr id="28" name="Aichitds6"/>
            <p:cNvSpPr txBox="1"/>
            <p:nvPr>
              <p:custDataLst>
                <p:tags r:id="rId1"/>
              </p:custDataLst>
            </p:nvPr>
          </p:nvSpPr>
          <p:spPr>
            <a:xfrm>
              <a:off x="3757258" y="169240"/>
              <a:ext cx="1205851" cy="322580"/>
            </a:xfrm>
            <a:prstGeom prst="rect">
              <a:avLst/>
            </a:prstGeom>
            <a:noFill/>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975" b="0" i="0" u="none" strike="noStrike" kern="1200" cap="none" spc="0" normalizeH="0" baseline="0" noProof="0" dirty="0">
                  <a:ln>
                    <a:noFill/>
                  </a:ln>
                  <a:solidFill>
                    <a:srgbClr val="C00000"/>
                  </a:solidFill>
                  <a:effectLst/>
                  <a:uLnTx/>
                  <a:uFillTx/>
                  <a:latin typeface="字魂35号-经典雅黑" panose="02000000000000000000" pitchFamily="2" charset="-122"/>
                  <a:ea typeface="字魂35号-经典雅黑" panose="02000000000000000000" pitchFamily="2" charset="-122"/>
                </a:rPr>
                <a:t>中国共产党</a:t>
              </a:r>
            </a:p>
          </p:txBody>
        </p:sp>
        <p:sp>
          <p:nvSpPr>
            <p:cNvPr id="29" name="Aichitds7"/>
            <p:cNvSpPr txBox="1"/>
            <p:nvPr>
              <p:custDataLst>
                <p:tags r:id="rId2"/>
              </p:custDataLst>
            </p:nvPr>
          </p:nvSpPr>
          <p:spPr>
            <a:xfrm>
              <a:off x="3745610" y="355419"/>
              <a:ext cx="1758527" cy="275167"/>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50" b="0" i="0" u="none" strike="noStrike" kern="1200" cap="none" spc="0" normalizeH="0" baseline="0" noProof="0" dirty="0" err="1" smtClean="0">
                  <a:ln>
                    <a:noFill/>
                  </a:ln>
                  <a:solidFill>
                    <a:srgbClr val="C00000"/>
                  </a:solidFill>
                  <a:effectLst/>
                  <a:uLnTx/>
                  <a:uFillTx/>
                  <a:latin typeface="字魂95号-手刻宋" panose="00000500000000000000" pitchFamily="2" charset="-122"/>
                  <a:ea typeface="字魂95号-手刻宋" panose="00000500000000000000" pitchFamily="2" charset="-122"/>
                </a:rPr>
                <a:t>CommunistPartyofChina</a:t>
              </a:r>
            </a:p>
          </p:txBody>
        </p:sp>
      </p:grpSp>
      <p:sp>
        <p:nvSpPr>
          <p:cNvPr id="31" name="Freeform 29"/>
          <p:cNvSpPr/>
          <p:nvPr userDrawn="1"/>
        </p:nvSpPr>
        <p:spPr bwMode="auto">
          <a:xfrm>
            <a:off x="212059" y="122406"/>
            <a:ext cx="426603" cy="38121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D5181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7" rIns="51435" bIns="25717" numCol="1" anchor="t" anchorCtr="0" compatLnSpc="1"/>
          <a:lstStyle/>
          <a:p>
            <a:endParaRPr lang="zh-CN" altLang="en-US" sz="760"/>
          </a:p>
        </p:txBody>
      </p:sp>
      <p:sp>
        <p:nvSpPr>
          <p:cNvPr id="33" name="矩形 32"/>
          <p:cNvSpPr/>
          <p:nvPr userDrawn="1"/>
        </p:nvSpPr>
        <p:spPr>
          <a:xfrm>
            <a:off x="2352265" y="178365"/>
            <a:ext cx="1343379" cy="368300"/>
          </a:xfrm>
          <a:prstGeom prst="rect">
            <a:avLst/>
          </a:prstGeom>
        </p:spPr>
        <p:txBody>
          <a:bodyPr wrap="square">
            <a:spAutoFit/>
          </a:bodyPr>
          <a:lstStyle/>
          <a:p>
            <a:pPr marL="0" lvl="0" indent="0">
              <a:buFont typeface="Wingdings" panose="05000000000000000000" pitchFamily="2" charset="2"/>
              <a:buNone/>
              <a:tabLst>
                <a:tab pos="171450" algn="l"/>
              </a:tabLst>
            </a:pPr>
            <a:r>
              <a:rPr lang="zh-CN" altLang="en-US" b="0" dirty="0" smtClean="0">
                <a:solidFill>
                  <a:srgbClr val="C00000"/>
                </a:solidFill>
                <a:latin typeface="字魂54号-贤黑" panose="00000500000000000000" pitchFamily="2" charset="-122"/>
                <a:ea typeface="字魂54号-贤黑" panose="00000500000000000000" pitchFamily="2" charset="-122"/>
                <a:cs typeface="阿里巴巴普惠体" panose="00020600040101010101" pitchFamily="18" charset="-122"/>
                <a:sym typeface="+mn-lt"/>
              </a:rPr>
              <a:t>第五部分</a:t>
            </a:r>
          </a:p>
        </p:txBody>
      </p:sp>
      <p:sp>
        <p:nvSpPr>
          <p:cNvPr id="39" name="矩形 38"/>
          <p:cNvSpPr/>
          <p:nvPr userDrawn="1"/>
        </p:nvSpPr>
        <p:spPr>
          <a:xfrm>
            <a:off x="3418125" y="229484"/>
            <a:ext cx="4413674" cy="288290"/>
          </a:xfrm>
          <a:prstGeom prst="rect">
            <a:avLst/>
          </a:prstGeom>
        </p:spPr>
        <p:txBody>
          <a:bodyPr wrap="square">
            <a:spAutoFit/>
          </a:bodyPr>
          <a:lstStyle/>
          <a:p>
            <a:pPr lvl="0">
              <a:defRPr/>
            </a:pPr>
            <a:r>
              <a:rPr lang="en-US" altLang="zh-CN"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a:t>
            </a:r>
            <a:r>
              <a:rPr lang="zh-CN" altLang="en-US" sz="1275" b="0" spc="0" baseline="0" dirty="0" smtClean="0">
                <a:solidFill>
                  <a:srgbClr val="C00000"/>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mn-lt"/>
              </a:rPr>
              <a:t>筑牢廉洁意识，始终坚守初心使命</a:t>
            </a:r>
          </a:p>
        </p:txBody>
      </p:sp>
      <p:sp>
        <p:nvSpPr>
          <p:cNvPr id="40" name="流程图: 联系 39"/>
          <p:cNvSpPr/>
          <p:nvPr userDrawn="1"/>
        </p:nvSpPr>
        <p:spPr>
          <a:xfrm>
            <a:off x="2329968" y="341693"/>
            <a:ext cx="52180" cy="52180"/>
          </a:xfrm>
          <a:prstGeom prst="flowChartConnector">
            <a:avLst/>
          </a:prstGeom>
          <a:solidFill>
            <a:schemeClr val="bg1"/>
          </a:solidFill>
          <a:ln>
            <a:noFill/>
          </a:ln>
          <a:effectLst>
            <a:outerShdw blurRad="520700" dist="101600" dir="5280000" sx="84000" sy="84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C000"/>
              </a:solidFill>
            </a:endParaRPr>
          </a:p>
        </p:txBody>
      </p:sp>
      <p:sp>
        <p:nvSpPr>
          <p:cNvPr id="15" name="矩形 14"/>
          <p:cNvSpPr/>
          <p:nvPr userDrawn="1"/>
        </p:nvSpPr>
        <p:spPr>
          <a:xfrm>
            <a:off x="0" y="5086350"/>
            <a:ext cx="9144000" cy="67088"/>
          </a:xfrm>
          <a:prstGeom prst="rect">
            <a:avLst/>
          </a:prstGeom>
          <a:gradFill>
            <a:gsLst>
              <a:gs pos="48000">
                <a:schemeClr val="accent1"/>
              </a:gs>
              <a:gs pos="100000">
                <a:srgbClr val="D7494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2" name="图片 81"/>
          <p:cNvPicPr>
            <a:picLocks noChangeAspect="1"/>
          </p:cNvPicPr>
          <p:nvPr userDrawn="1"/>
        </p:nvPicPr>
        <p:blipFill rotWithShape="1">
          <a:blip r:embed="rId4">
            <a:extLst>
              <a:ext uri="{28A0092B-C50C-407E-A947-70E740481C1C}">
                <a14:useLocalDpi xmlns:a14="http://schemas.microsoft.com/office/drawing/2010/main" val="0"/>
              </a:ext>
            </a:extLst>
          </a:blip>
          <a:srcRect t="-23738"/>
          <a:stretch>
            <a:fillRect/>
          </a:stretch>
        </p:blipFill>
        <p:spPr>
          <a:xfrm flipH="1">
            <a:off x="6518602" y="14255"/>
            <a:ext cx="2625397" cy="60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首尾页">
    <p:bg>
      <p:bgPr>
        <a:solidFill>
          <a:schemeClr val="bg1"/>
        </a:solidFill>
        <a:effectLst/>
      </p:bgPr>
    </p:bg>
    <p:spTree>
      <p:nvGrpSpPr>
        <p:cNvPr id="1" name=""/>
        <p:cNvGrpSpPr/>
        <p:nvPr/>
      </p:nvGrpSpPr>
      <p:grpSpPr>
        <a:xfrm>
          <a:off x="0" y="0"/>
          <a:ext cx="0" cy="0"/>
          <a:chOff x="0" y="0"/>
          <a:chExt cx="0" cy="0"/>
        </a:xfrm>
      </p:grpSpPr>
      <p:pic>
        <p:nvPicPr>
          <p:cNvPr id="6" name="Aichitds1"/>
          <p:cNvPicPr>
            <a:picLocks noChangeAspect="1"/>
          </p:cNvPicPr>
          <p:nvPr userDrawn="1"/>
        </p:nvPicPr>
        <p:blipFill>
          <a:blip r:embed="rId2">
            <a:alphaModFix amt="28000"/>
          </a:blip>
          <a:stretch>
            <a:fillRect/>
          </a:stretch>
        </p:blipFill>
        <p:spPr>
          <a:xfrm>
            <a:off x="0" y="0"/>
            <a:ext cx="9144000" cy="5143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首尾页">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itds-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字魂105号-简雅黑" panose="00000500000000000000" pitchFamily="2" charset="-122"/>
              </a:defRPr>
            </a:lvl1pPr>
          </a:lstStyle>
          <a:p>
            <a:fld id="{42AB9F04-B251-415E-AAE6-FA2E5DE1F20D}" type="datetimeFigureOut">
              <a:rPr lang="zh-CN" altLang="en-US" smtClean="0"/>
              <a:t>2025/3/22</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字魂105号-简雅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字魂105号-简雅黑" panose="00000500000000000000" pitchFamily="2" charset="-122"/>
              </a:defRPr>
            </a:lvl1pPr>
          </a:lstStyle>
          <a:p>
            <a:fld id="{D243D47C-A663-4E48-8C72-BA1D6509F2FF}"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字魂105号-简雅黑" panose="00000500000000000000" pitchFamily="2"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字魂105号-简雅黑" panose="00000500000000000000" pitchFamily="2"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字魂105号-简雅黑" panose="00000500000000000000" pitchFamily="2"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字魂105号-简雅黑" panose="00000500000000000000"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字魂105号-简雅黑" panose="00000500000000000000"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字魂105号-简雅黑" panose="00000500000000000000"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tags" Target="../tags/tag40.xml"/><Relationship Id="rId3" Type="http://schemas.openxmlformats.org/officeDocument/2006/relationships/tags" Target="../tags/tag17.xml"/><Relationship Id="rId21" Type="http://schemas.openxmlformats.org/officeDocument/2006/relationships/tags" Target="../tags/tag35.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tags" Target="../tags/tag39.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tags" Target="../tags/tag38.xml"/><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tags" Target="../tags/tag37.xml"/><Relationship Id="rId28" Type="http://schemas.openxmlformats.org/officeDocument/2006/relationships/slideLayout" Target="../slideLayouts/slideLayout10.xml"/><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tags" Target="../tags/tag36.xml"/><Relationship Id="rId27" Type="http://schemas.openxmlformats.org/officeDocument/2006/relationships/tags" Target="../tags/tag41.xml"/></Relationships>
</file>

<file path=ppt/slides/_rels/slide10.xml.rels><?xml version="1.0" encoding="UTF-8" standalone="yes"?>
<Relationships xmlns="http://schemas.openxmlformats.org/package/2006/relationships"><Relationship Id="rId8" Type="http://schemas.openxmlformats.org/officeDocument/2006/relationships/tags" Target="../tags/tag119.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image" Target="../media/image13.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2.png"/><Relationship Id="rId5" Type="http://schemas.openxmlformats.org/officeDocument/2006/relationships/tags" Target="../tags/tag116.xml"/><Relationship Id="rId10" Type="http://schemas.openxmlformats.org/officeDocument/2006/relationships/notesSlide" Target="../notesSlides/notesSlide4.xml"/><Relationship Id="rId4" Type="http://schemas.openxmlformats.org/officeDocument/2006/relationships/tags" Target="../tags/tag115.xml"/><Relationship Id="rId9"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3" Type="http://schemas.openxmlformats.org/officeDocument/2006/relationships/tags" Target="../tags/tag121.xml"/><Relationship Id="rId21" Type="http://schemas.openxmlformats.org/officeDocument/2006/relationships/image" Target="../media/image14.emf"/><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tags" Target="../tags/tag133.xml"/><Relationship Id="rId10" Type="http://schemas.openxmlformats.org/officeDocument/2006/relationships/tags" Target="../tags/tag128.xml"/><Relationship Id="rId19" Type="http://schemas.openxmlformats.org/officeDocument/2006/relationships/slideLayout" Target="../slideLayouts/slideLayout15.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16.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Layout" Target="../slideLayouts/slideLayout15.xml"/><Relationship Id="rId5" Type="http://schemas.openxmlformats.org/officeDocument/2006/relationships/tags" Target="../tags/tag141.xml"/><Relationship Id="rId4" Type="http://schemas.openxmlformats.org/officeDocument/2006/relationships/tags" Target="../tags/tag140.xml"/></Relationships>
</file>

<file path=ppt/slides/_rels/slide13.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16.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Layout" Target="../slideLayouts/slideLayout15.xml"/><Relationship Id="rId5" Type="http://schemas.openxmlformats.org/officeDocument/2006/relationships/tags" Target="../tags/tag146.xml"/><Relationship Id="rId4" Type="http://schemas.openxmlformats.org/officeDocument/2006/relationships/tags" Target="../tags/tag145.xml"/></Relationships>
</file>

<file path=ppt/slides/_rels/slide14.xml.rels><?xml version="1.0" encoding="UTF-8" standalone="yes"?>
<Relationships xmlns="http://schemas.openxmlformats.org/package/2006/relationships"><Relationship Id="rId8" Type="http://schemas.openxmlformats.org/officeDocument/2006/relationships/tags" Target="../tags/tag15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image" Target="../media/image13.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image" Target="../media/image12.png"/><Relationship Id="rId5" Type="http://schemas.openxmlformats.org/officeDocument/2006/relationships/tags" Target="../tags/tag151.xml"/><Relationship Id="rId10" Type="http://schemas.openxmlformats.org/officeDocument/2006/relationships/notesSlide" Target="../notesSlides/notesSlide5.xml"/><Relationship Id="rId4" Type="http://schemas.openxmlformats.org/officeDocument/2006/relationships/tags" Target="../tags/tag150.xml"/><Relationship Id="rId9"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17.jpeg"/><Relationship Id="rId4"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tags" Target="../tags/tag186.xml"/><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image" Target="../media/image13.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image" Target="../media/image12.png"/><Relationship Id="rId5" Type="http://schemas.openxmlformats.org/officeDocument/2006/relationships/tags" Target="../tags/tag183.xml"/><Relationship Id="rId10" Type="http://schemas.openxmlformats.org/officeDocument/2006/relationships/notesSlide" Target="../notesSlides/notesSlide6.xml"/><Relationship Id="rId4" Type="http://schemas.openxmlformats.org/officeDocument/2006/relationships/tags" Target="../tags/tag182.xml"/><Relationship Id="rId9"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18" Type="http://schemas.openxmlformats.org/officeDocument/2006/relationships/tags" Target="../tags/tag204.xml"/><Relationship Id="rId3" Type="http://schemas.openxmlformats.org/officeDocument/2006/relationships/tags" Target="../tags/tag189.xml"/><Relationship Id="rId21" Type="http://schemas.openxmlformats.org/officeDocument/2006/relationships/slideLayout" Target="../slideLayouts/slideLayout15.xml"/><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 Type="http://schemas.openxmlformats.org/officeDocument/2006/relationships/tags" Target="../tags/tag188.xml"/><Relationship Id="rId16" Type="http://schemas.openxmlformats.org/officeDocument/2006/relationships/tags" Target="../tags/tag202.xml"/><Relationship Id="rId20" Type="http://schemas.openxmlformats.org/officeDocument/2006/relationships/tags" Target="../tags/tag206.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5" Type="http://schemas.openxmlformats.org/officeDocument/2006/relationships/tags" Target="../tags/tag191.xml"/><Relationship Id="rId15" Type="http://schemas.openxmlformats.org/officeDocument/2006/relationships/tags" Target="../tags/tag201.xml"/><Relationship Id="rId10" Type="http://schemas.openxmlformats.org/officeDocument/2006/relationships/tags" Target="../tags/tag196.xml"/><Relationship Id="rId19" Type="http://schemas.openxmlformats.org/officeDocument/2006/relationships/tags" Target="../tags/tag205.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s>
</file>

<file path=ppt/slides/_rels/slide25.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15.xml"/><Relationship Id="rId5" Type="http://schemas.openxmlformats.org/officeDocument/2006/relationships/tags" Target="../tags/tag211.xml"/><Relationship Id="rId4" Type="http://schemas.openxmlformats.org/officeDocument/2006/relationships/tags" Target="../tags/tag210.xml"/></Relationships>
</file>

<file path=ppt/slides/_rels/slide26.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slideLayout" Target="../slideLayouts/slideLayout15.xml"/><Relationship Id="rId5" Type="http://schemas.openxmlformats.org/officeDocument/2006/relationships/tags" Target="../tags/tag216.xml"/><Relationship Id="rId4" Type="http://schemas.openxmlformats.org/officeDocument/2006/relationships/tags" Target="../tags/tag215.xml"/></Relationships>
</file>

<file path=ppt/slides/_rels/slide27.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slideLayout" Target="../slideLayouts/slideLayout15.xml"/><Relationship Id="rId5" Type="http://schemas.openxmlformats.org/officeDocument/2006/relationships/tags" Target="../tags/tag221.xml"/><Relationship Id="rId4" Type="http://schemas.openxmlformats.org/officeDocument/2006/relationships/tags" Target="../tags/tag220.xml"/></Relationships>
</file>

<file path=ppt/slides/_rels/slide28.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slideLayout" Target="../slideLayouts/slideLayout15.xml"/><Relationship Id="rId5" Type="http://schemas.openxmlformats.org/officeDocument/2006/relationships/tags" Target="../tags/tag226.xml"/><Relationship Id="rId4" Type="http://schemas.openxmlformats.org/officeDocument/2006/relationships/tags" Target="../tags/tag225.xml"/></Relationships>
</file>

<file path=ppt/slides/_rels/slide29.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slideLayout" Target="../slideLayouts/slideLayout15.xml"/><Relationship Id="rId4" Type="http://schemas.openxmlformats.org/officeDocument/2006/relationships/tags" Target="../tags/tag230.xml"/></Relationships>
</file>

<file path=ppt/slides/_rels/slide3.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3" Type="http://schemas.openxmlformats.org/officeDocument/2006/relationships/tags" Target="../tags/tag4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image" Target="../media/image11.png"/><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24" Type="http://schemas.openxmlformats.org/officeDocument/2006/relationships/image" Target="../media/image10.png"/><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notesSlide" Target="../notesSlides/notesSlide2.xml"/><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slideLayout" Target="../slideLayouts/slideLayout15.xml"/><Relationship Id="rId5" Type="http://schemas.openxmlformats.org/officeDocument/2006/relationships/tags" Target="../tags/tag235.xml"/><Relationship Id="rId4" Type="http://schemas.openxmlformats.org/officeDocument/2006/relationships/tags" Target="../tags/tag234.xml"/></Relationships>
</file>

<file path=ppt/slides/_rels/slide31.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slideLayout" Target="../slideLayouts/slideLayout15.xml"/><Relationship Id="rId4" Type="http://schemas.openxmlformats.org/officeDocument/2006/relationships/tags" Target="../tags/tag239.xml"/></Relationships>
</file>

<file path=ppt/slides/_rels/slide4.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13.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12.png"/><Relationship Id="rId5" Type="http://schemas.openxmlformats.org/officeDocument/2006/relationships/tags" Target="../tags/tag67.xml"/><Relationship Id="rId10" Type="http://schemas.openxmlformats.org/officeDocument/2006/relationships/notesSlide" Target="../notesSlides/notesSlide3.xml"/><Relationship Id="rId4" Type="http://schemas.openxmlformats.org/officeDocument/2006/relationships/tags" Target="../tags/tag66.xml"/><Relationship Id="rId9"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10" Type="http://schemas.openxmlformats.org/officeDocument/2006/relationships/slideLayout" Target="../slideLayouts/slideLayout15.xml"/><Relationship Id="rId4" Type="http://schemas.openxmlformats.org/officeDocument/2006/relationships/tags" Target="../tags/tag77.xml"/><Relationship Id="rId9" Type="http://schemas.openxmlformats.org/officeDocument/2006/relationships/tags" Target="../tags/tag82.xml"/></Relationships>
</file>

<file path=ppt/slides/_rels/slide7.xml.rels><?xml version="1.0" encoding="UTF-8" standalone="yes"?>
<Relationships xmlns="http://schemas.openxmlformats.org/package/2006/relationships"><Relationship Id="rId8" Type="http://schemas.openxmlformats.org/officeDocument/2006/relationships/tags" Target="../tags/tag90.xml"/><Relationship Id="rId3" Type="http://schemas.openxmlformats.org/officeDocument/2006/relationships/tags" Target="../tags/tag85.xml"/><Relationship Id="rId7" Type="http://schemas.openxmlformats.org/officeDocument/2006/relationships/tags" Target="../tags/tag89.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10" Type="http://schemas.openxmlformats.org/officeDocument/2006/relationships/slideLayout" Target="../slideLayouts/slideLayout15.xml"/><Relationship Id="rId4" Type="http://schemas.openxmlformats.org/officeDocument/2006/relationships/tags" Target="../tags/tag86.xml"/><Relationship Id="rId9" Type="http://schemas.openxmlformats.org/officeDocument/2006/relationships/tags" Target="../tags/tag91.xml"/></Relationships>
</file>

<file path=ppt/slides/_rels/slide8.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10" Type="http://schemas.openxmlformats.org/officeDocument/2006/relationships/slideLayout" Target="../slideLayouts/slideLayout15.xml"/><Relationship Id="rId4" Type="http://schemas.openxmlformats.org/officeDocument/2006/relationships/tags" Target="../tags/tag95.xml"/><Relationship Id="rId9" Type="http://schemas.openxmlformats.org/officeDocument/2006/relationships/tags" Target="../tags/tag100.xml"/></Relationships>
</file>

<file path=ppt/slides/_rels/slide9.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slideLayout" Target="../slideLayouts/slideLayout15.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475740" y="2833370"/>
            <a:ext cx="6188710" cy="306705"/>
          </a:xfrm>
          <a:prstGeom prst="rect">
            <a:avLst/>
          </a:prstGeom>
        </p:spPr>
        <p:txBody>
          <a:bodyPr wrap="square">
            <a:spAutoFit/>
          </a:bodyPr>
          <a:lstStyle/>
          <a:p>
            <a:pPr algn="dist" defTabSz="685800">
              <a:buSzPct val="80000"/>
              <a:defRPr/>
            </a:pPr>
            <a:r>
              <a:rPr lang="en-US" altLang="zh-CN" sz="1400" dirty="0" smtClean="0">
                <a:solidFill>
                  <a:schemeClr val="tx1"/>
                </a:solidFill>
                <a:latin typeface="思源宋体 CN Heavy" panose="02020900000000000000" pitchFamily="18" charset="-122"/>
                <a:ea typeface="思源宋体 CN Heavy" panose="02020900000000000000" pitchFamily="18" charset="-122"/>
                <a:sym typeface="+mn-ea"/>
              </a:rPr>
              <a:t>——</a:t>
            </a:r>
            <a:r>
              <a:rPr lang="zh-CN" altLang="en-US" sz="1400" dirty="0" smtClean="0">
                <a:solidFill>
                  <a:schemeClr val="tx1"/>
                </a:solidFill>
                <a:latin typeface="思源宋体 CN Heavy" panose="02020900000000000000" pitchFamily="18" charset="-122"/>
                <a:ea typeface="思源宋体 CN Heavy" panose="02020900000000000000" pitchFamily="18" charset="-122"/>
                <a:sym typeface="+mn-ea"/>
              </a:rPr>
              <a:t>深入贯彻中央八项规定精神学习教育党课</a:t>
            </a:r>
            <a:r>
              <a:rPr lang="en-US" altLang="zh-CN" sz="1400" dirty="0" smtClean="0">
                <a:solidFill>
                  <a:schemeClr val="tx1"/>
                </a:solidFill>
                <a:latin typeface="思源宋体 CN Heavy" panose="02020900000000000000" pitchFamily="18" charset="-122"/>
                <a:ea typeface="思源宋体 CN Heavy" panose="02020900000000000000" pitchFamily="18" charset="-122"/>
                <a:sym typeface="+mn-ea"/>
              </a:rPr>
              <a:t>——</a:t>
            </a:r>
          </a:p>
        </p:txBody>
      </p:sp>
      <p:grpSp>
        <p:nvGrpSpPr>
          <p:cNvPr id="38" name="组合 37"/>
          <p:cNvGrpSpPr/>
          <p:nvPr/>
        </p:nvGrpSpPr>
        <p:grpSpPr>
          <a:xfrm>
            <a:off x="1685925" y="2496820"/>
            <a:ext cx="5740400" cy="235585"/>
            <a:chOff x="3289148" y="1993926"/>
            <a:chExt cx="7932264" cy="296606"/>
          </a:xfrm>
          <a:solidFill>
            <a:srgbClr val="C00000">
              <a:alpha val="90000"/>
            </a:srgbClr>
          </a:solidFill>
        </p:grpSpPr>
        <p:sp>
          <p:nvSpPr>
            <p:cNvPr id="39" name="dark-star-shape_15445"/>
            <p:cNvSpPr>
              <a:spLocks noChangeAspect="1"/>
            </p:cNvSpPr>
            <p:nvPr/>
          </p:nvSpPr>
          <p:spPr bwMode="auto">
            <a:xfrm>
              <a:off x="7461082" y="2028072"/>
              <a:ext cx="240265" cy="22831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alpha val="90000"/>
                </a:srgbClr>
              </a:solidFill>
            </a:ln>
          </p:spPr>
        </p:sp>
        <p:sp>
          <p:nvSpPr>
            <p:cNvPr id="40" name="dark-star-shape_15445"/>
            <p:cNvSpPr>
              <a:spLocks noChangeAspect="1"/>
            </p:cNvSpPr>
            <p:nvPr/>
          </p:nvSpPr>
          <p:spPr bwMode="auto">
            <a:xfrm>
              <a:off x="6759974" y="2028072"/>
              <a:ext cx="240265" cy="22831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alpha val="90000"/>
                </a:srgbClr>
              </a:solidFill>
            </a:ln>
          </p:spPr>
        </p:sp>
        <p:sp>
          <p:nvSpPr>
            <p:cNvPr id="41" name="dark-star-shape_15445"/>
            <p:cNvSpPr>
              <a:spLocks noChangeAspect="1"/>
            </p:cNvSpPr>
            <p:nvPr/>
          </p:nvSpPr>
          <p:spPr bwMode="auto">
            <a:xfrm>
              <a:off x="6535757" y="2076649"/>
              <a:ext cx="138025" cy="131161"/>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alpha val="90000"/>
                </a:srgbClr>
              </a:solidFill>
            </a:ln>
          </p:spPr>
        </p:sp>
        <p:sp>
          <p:nvSpPr>
            <p:cNvPr id="42" name="dark-star-shape_15445"/>
            <p:cNvSpPr>
              <a:spLocks noChangeAspect="1"/>
            </p:cNvSpPr>
            <p:nvPr/>
          </p:nvSpPr>
          <p:spPr bwMode="auto">
            <a:xfrm>
              <a:off x="7765621" y="2076649"/>
              <a:ext cx="138025" cy="131161"/>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alpha val="90000"/>
                </a:srgbClr>
              </a:solidFill>
            </a:ln>
          </p:spPr>
        </p:sp>
        <p:cxnSp>
          <p:nvCxnSpPr>
            <p:cNvPr id="43" name="直接连接符 42"/>
            <p:cNvCxnSpPr/>
            <p:nvPr/>
          </p:nvCxnSpPr>
          <p:spPr>
            <a:xfrm>
              <a:off x="8042084" y="2142224"/>
              <a:ext cx="3179328" cy="0"/>
            </a:xfrm>
            <a:prstGeom prst="line">
              <a:avLst/>
            </a:prstGeom>
            <a:grpFill/>
            <a:ln w="15875">
              <a:solidFill>
                <a:srgbClr val="C00000">
                  <a:alpha val="90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289148" y="2142224"/>
              <a:ext cx="3058736" cy="0"/>
            </a:xfrm>
            <a:prstGeom prst="line">
              <a:avLst/>
            </a:prstGeom>
            <a:grpFill/>
            <a:ln w="15875">
              <a:solidFill>
                <a:srgbClr val="C00000">
                  <a:alpha val="90000"/>
                </a:srgbClr>
              </a:solidFill>
            </a:ln>
          </p:spPr>
          <p:style>
            <a:lnRef idx="1">
              <a:schemeClr val="accent1"/>
            </a:lnRef>
            <a:fillRef idx="0">
              <a:schemeClr val="accent1"/>
            </a:fillRef>
            <a:effectRef idx="0">
              <a:schemeClr val="accent1"/>
            </a:effectRef>
            <a:fontRef idx="minor">
              <a:schemeClr val="tx1"/>
            </a:fontRef>
          </p:style>
        </p:cxnSp>
        <p:sp>
          <p:nvSpPr>
            <p:cNvPr id="45" name="dark-star-shape_15445"/>
            <p:cNvSpPr>
              <a:spLocks noChangeAspect="1"/>
            </p:cNvSpPr>
            <p:nvPr/>
          </p:nvSpPr>
          <p:spPr bwMode="auto">
            <a:xfrm>
              <a:off x="7077957" y="1993926"/>
              <a:ext cx="312134" cy="296606"/>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alpha val="90000"/>
                </a:srgbClr>
              </a:solidFill>
            </a:ln>
          </p:spPr>
        </p:sp>
      </p:grpSp>
      <p:grpSp>
        <p:nvGrpSpPr>
          <p:cNvPr id="14" name="组合 13"/>
          <p:cNvGrpSpPr/>
          <p:nvPr/>
        </p:nvGrpSpPr>
        <p:grpSpPr>
          <a:xfrm>
            <a:off x="2780824" y="3339773"/>
            <a:ext cx="4142901" cy="303720"/>
            <a:chOff x="6844273" y="6258858"/>
            <a:chExt cx="4227748" cy="309959"/>
          </a:xfrm>
        </p:grpSpPr>
        <p:grpSp>
          <p:nvGrpSpPr>
            <p:cNvPr id="16" name="PA-102216"/>
            <p:cNvGrpSpPr/>
            <p:nvPr>
              <p:custDataLst>
                <p:tags r:id="rId21"/>
              </p:custDataLst>
            </p:nvPr>
          </p:nvGrpSpPr>
          <p:grpSpPr>
            <a:xfrm>
              <a:off x="6844273" y="6276354"/>
              <a:ext cx="292463" cy="292463"/>
              <a:chOff x="291189" y="3535885"/>
              <a:chExt cx="219347" cy="219347"/>
            </a:xfrm>
          </p:grpSpPr>
          <p:sp>
            <p:nvSpPr>
              <p:cNvPr id="67" name="PA-椭圆 10"/>
              <p:cNvSpPr>
                <a:spLocks noChangeArrowheads="1"/>
              </p:cNvSpPr>
              <p:nvPr>
                <p:custDataLst>
                  <p:tags r:id="rId25"/>
                </p:custDataLst>
              </p:nvPr>
            </p:nvSpPr>
            <p:spPr bwMode="auto">
              <a:xfrm>
                <a:off x="291189" y="3535885"/>
                <a:ext cx="219347" cy="219347"/>
              </a:xfrm>
              <a:prstGeom prst="ellipse">
                <a:avLst/>
              </a:prstGeom>
              <a:gradFill>
                <a:gsLst>
                  <a:gs pos="0">
                    <a:srgbClr val="FF0000"/>
                  </a:gs>
                  <a:gs pos="100000">
                    <a:srgbClr val="C00000"/>
                  </a:gs>
                </a:gsLst>
                <a:lin ang="5400000" scaled="0"/>
              </a:gradFill>
              <a:ln>
                <a:noFill/>
              </a:ln>
              <a:effectLst/>
              <a:extLst>
                <a:ext uri="{91240B29-F687-4F45-9708-019B960494DF}">
                  <a14:hiddenLine xmlns:a14="http://schemas.microsoft.com/office/drawing/2010/main" w="6350">
                    <a:solidFill>
                      <a:srgbClr val="CBAB89"/>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750" b="0" i="0" u="none" strike="noStrike" kern="0" cap="none" spc="0" normalizeH="0" baseline="0" noProof="0">
                  <a:ln>
                    <a:noFill/>
                  </a:ln>
                  <a:effectLst/>
                  <a:uLnTx/>
                  <a:uFillTx/>
                  <a:latin typeface="+mn-ea"/>
                  <a:cs typeface="阿里巴巴普惠体 Light" panose="00020600040101010101" pitchFamily="18" charset="-122"/>
                  <a:sym typeface="字魂58号-创中黑-Regular" panose="00000500000000000000" pitchFamily="2" charset="-122"/>
                </a:endParaRPr>
              </a:p>
            </p:txBody>
          </p:sp>
          <p:grpSp>
            <p:nvGrpSpPr>
              <p:cNvPr id="68" name="组合 67"/>
              <p:cNvGrpSpPr/>
              <p:nvPr/>
            </p:nvGrpSpPr>
            <p:grpSpPr>
              <a:xfrm>
                <a:off x="354007" y="3583766"/>
                <a:ext cx="100336" cy="114060"/>
                <a:chOff x="354007" y="3583766"/>
                <a:chExt cx="100336" cy="114060"/>
              </a:xfrm>
            </p:grpSpPr>
            <p:sp>
              <p:nvSpPr>
                <p:cNvPr id="69" name="PA-任意多边形 12"/>
                <p:cNvSpPr>
                  <a:spLocks noEditPoints="1"/>
                </p:cNvSpPr>
                <p:nvPr>
                  <p:custDataLst>
                    <p:tags r:id="rId26"/>
                  </p:custDataLst>
                </p:nvPr>
              </p:nvSpPr>
              <p:spPr bwMode="auto">
                <a:xfrm>
                  <a:off x="374131"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effectLst/>
                    <a:uLnTx/>
                    <a:uFillTx/>
                    <a:latin typeface="+mn-ea"/>
                    <a:cs typeface="阿里巴巴普惠体 Light" panose="00020600040101010101" pitchFamily="18" charset="-122"/>
                    <a:sym typeface="字魂58号-创中黑-Regular" panose="00000500000000000000" pitchFamily="2" charset="-122"/>
                  </a:endParaRPr>
                </a:p>
              </p:txBody>
            </p:sp>
            <p:sp>
              <p:nvSpPr>
                <p:cNvPr id="70" name="PA-任意多边形 13"/>
                <p:cNvSpPr/>
                <p:nvPr>
                  <p:custDataLst>
                    <p:tags r:id="rId27"/>
                  </p:custDataLst>
                </p:nvPr>
              </p:nvSpPr>
              <p:spPr bwMode="auto">
                <a:xfrm>
                  <a:off x="354007"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effectLst/>
                    <a:uLnTx/>
                    <a:uFillTx/>
                    <a:latin typeface="+mn-ea"/>
                    <a:cs typeface="阿里巴巴普惠体 Light" panose="00020600040101010101" pitchFamily="18" charset="-122"/>
                    <a:sym typeface="字魂58号-创中黑-Regular" panose="00000500000000000000" pitchFamily="2" charset="-122"/>
                  </a:endParaRPr>
                </a:p>
              </p:txBody>
            </p:sp>
          </p:grpSp>
        </p:grpSp>
        <p:sp>
          <p:nvSpPr>
            <p:cNvPr id="17" name="PA-102219"/>
            <p:cNvSpPr/>
            <p:nvPr>
              <p:custDataLst>
                <p:tags r:id="rId22"/>
              </p:custDataLst>
            </p:nvPr>
          </p:nvSpPr>
          <p:spPr>
            <a:xfrm>
              <a:off x="7122222" y="6283823"/>
              <a:ext cx="1808480" cy="28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normalizeH="0" baseline="0" noProof="0" dirty="0">
                  <a:ln>
                    <a:noFill/>
                  </a:ln>
                  <a:solidFill>
                    <a:srgbClr val="520000"/>
                  </a:solidFill>
                  <a:effectLst/>
                  <a:uLnTx/>
                  <a:uFillTx/>
                  <a:latin typeface="思源宋体 CN Heavy" panose="02020900000000000000" pitchFamily="18" charset="-122"/>
                  <a:ea typeface="思源宋体 CN Heavy" panose="02020900000000000000" pitchFamily="18" charset="-122"/>
                  <a:cs typeface="阿里巴巴普惠体 Light" panose="00020600040101010101" pitchFamily="18" charset="-122"/>
                  <a:sym typeface="字魂58号-创中黑-Regular" panose="00000500000000000000" pitchFamily="2" charset="-122"/>
                </a:rPr>
                <a:t>汇报人</a:t>
              </a:r>
              <a:r>
                <a:rPr kumimoji="0" lang="zh-CN" altLang="en-US" sz="1200" b="0" i="0" u="none" strike="noStrike" kern="0" cap="none" normalizeH="0" baseline="0" noProof="0" dirty="0" smtClean="0">
                  <a:ln>
                    <a:noFill/>
                  </a:ln>
                  <a:solidFill>
                    <a:srgbClr val="520000"/>
                  </a:solidFill>
                  <a:effectLst/>
                  <a:uLnTx/>
                  <a:uFillTx/>
                  <a:latin typeface="思源宋体 CN Heavy" panose="02020900000000000000" pitchFamily="18" charset="-122"/>
                  <a:ea typeface="思源宋体 CN Heavy" panose="02020900000000000000" pitchFamily="18" charset="-122"/>
                  <a:cs typeface="阿里巴巴普惠体 Light" panose="00020600040101010101" pitchFamily="18" charset="-122"/>
                  <a:sym typeface="字魂58号-创中黑-Regular" panose="00000500000000000000" pitchFamily="2" charset="-122"/>
                </a:rPr>
                <a:t>：</a:t>
              </a:r>
              <a:endParaRPr kumimoji="0" lang="zh-CN" altLang="en-US" sz="1200" b="0" i="0" u="none" strike="noStrike" kern="0" cap="none" normalizeH="0" baseline="0" noProof="0" dirty="0">
                <a:ln>
                  <a:noFill/>
                </a:ln>
                <a:solidFill>
                  <a:srgbClr val="520000"/>
                </a:solidFill>
                <a:effectLst/>
                <a:uLnTx/>
                <a:uFillTx/>
                <a:latin typeface="思源宋体 CN Heavy" panose="02020900000000000000" pitchFamily="18" charset="-122"/>
                <a:ea typeface="思源宋体 CN Heavy" panose="02020900000000000000" pitchFamily="18" charset="-122"/>
                <a:cs typeface="阿里巴巴普惠体 Light" panose="00020600040101010101" pitchFamily="18" charset="-122"/>
                <a:sym typeface="字魂58号-创中黑-Regular" panose="00000500000000000000" pitchFamily="2" charset="-122"/>
              </a:endParaRPr>
            </a:p>
          </p:txBody>
        </p:sp>
        <p:sp>
          <p:nvSpPr>
            <p:cNvPr id="20" name="PA-椭圆 10"/>
            <p:cNvSpPr>
              <a:spLocks noChangeArrowheads="1"/>
            </p:cNvSpPr>
            <p:nvPr>
              <p:custDataLst>
                <p:tags r:id="rId23"/>
              </p:custDataLst>
            </p:nvPr>
          </p:nvSpPr>
          <p:spPr bwMode="auto">
            <a:xfrm>
              <a:off x="8888842" y="6258858"/>
              <a:ext cx="292463" cy="292463"/>
            </a:xfrm>
            <a:prstGeom prst="ellipse">
              <a:avLst/>
            </a:prstGeom>
            <a:gradFill>
              <a:gsLst>
                <a:gs pos="0">
                  <a:srgbClr val="FF0000"/>
                </a:gs>
                <a:gs pos="100000">
                  <a:srgbClr val="C00000"/>
                </a:gs>
              </a:gsLst>
              <a:lin ang="5400000" scaled="0"/>
            </a:gradFill>
            <a:ln>
              <a:noFill/>
            </a:ln>
            <a:effectLst/>
            <a:extLst>
              <a:ext uri="{91240B29-F687-4F45-9708-019B960494DF}">
                <a14:hiddenLine xmlns:a14="http://schemas.microsoft.com/office/drawing/2010/main" w="6350">
                  <a:solidFill>
                    <a:srgbClr val="CBAB89"/>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750" b="0" i="0" u="none" strike="noStrike" kern="0" cap="none" spc="0" normalizeH="0" baseline="0" noProof="0">
                <a:ln>
                  <a:noFill/>
                </a:ln>
                <a:effectLst/>
                <a:uLnTx/>
                <a:uFillTx/>
                <a:latin typeface="+mn-ea"/>
                <a:cs typeface="阿里巴巴普惠体 Light" panose="00020600040101010101" pitchFamily="18" charset="-122"/>
                <a:sym typeface="字魂58号-创中黑-Regular" panose="00000500000000000000" pitchFamily="2" charset="-122"/>
              </a:endParaRPr>
            </a:p>
          </p:txBody>
        </p:sp>
        <p:sp>
          <p:nvSpPr>
            <p:cNvPr id="2" name="PA-任意多边形 13"/>
            <p:cNvSpPr/>
            <p:nvPr/>
          </p:nvSpPr>
          <p:spPr bwMode="auto">
            <a:xfrm>
              <a:off x="8954105" y="6323998"/>
              <a:ext cx="162428" cy="162182"/>
            </a:xfrm>
            <a:custGeom>
              <a:avLst/>
              <a:gdLst>
                <a:gd name="connsiteX0" fmla="*/ 497263 w 607639"/>
                <a:gd name="connsiteY0" fmla="*/ 328623 h 606722"/>
                <a:gd name="connsiteX1" fmla="*/ 544974 w 607639"/>
                <a:gd name="connsiteY1" fmla="*/ 350843 h 606722"/>
                <a:gd name="connsiteX2" fmla="*/ 543639 w 607639"/>
                <a:gd name="connsiteY2" fmla="*/ 393860 h 606722"/>
                <a:gd name="connsiteX3" fmla="*/ 541324 w 607639"/>
                <a:gd name="connsiteY3" fmla="*/ 396170 h 606722"/>
                <a:gd name="connsiteX4" fmla="*/ 540612 w 607639"/>
                <a:gd name="connsiteY4" fmla="*/ 409591 h 606722"/>
                <a:gd name="connsiteX5" fmla="*/ 545241 w 607639"/>
                <a:gd name="connsiteY5" fmla="*/ 413679 h 606722"/>
                <a:gd name="connsiteX6" fmla="*/ 550938 w 607639"/>
                <a:gd name="connsiteY6" fmla="*/ 432077 h 606722"/>
                <a:gd name="connsiteX7" fmla="*/ 548178 w 607639"/>
                <a:gd name="connsiteY7" fmla="*/ 454119 h 606722"/>
                <a:gd name="connsiteX8" fmla="*/ 535538 w 607639"/>
                <a:gd name="connsiteY8" fmla="*/ 472161 h 606722"/>
                <a:gd name="connsiteX9" fmla="*/ 515688 w 607639"/>
                <a:gd name="connsiteY9" fmla="*/ 511356 h 606722"/>
                <a:gd name="connsiteX10" fmla="*/ 517291 w 607639"/>
                <a:gd name="connsiteY10" fmla="*/ 517667 h 606722"/>
                <a:gd name="connsiteX11" fmla="*/ 555299 w 607639"/>
                <a:gd name="connsiteY11" fmla="*/ 527177 h 606722"/>
                <a:gd name="connsiteX12" fmla="*/ 607639 w 607639"/>
                <a:gd name="connsiteY12" fmla="*/ 594013 h 606722"/>
                <a:gd name="connsiteX13" fmla="*/ 594910 w 607639"/>
                <a:gd name="connsiteY13" fmla="*/ 606722 h 606722"/>
                <a:gd name="connsiteX14" fmla="*/ 341757 w 607639"/>
                <a:gd name="connsiteY14" fmla="*/ 606722 h 606722"/>
                <a:gd name="connsiteX15" fmla="*/ 329117 w 607639"/>
                <a:gd name="connsiteY15" fmla="*/ 594013 h 606722"/>
                <a:gd name="connsiteX16" fmla="*/ 381368 w 607639"/>
                <a:gd name="connsiteY16" fmla="*/ 527177 h 606722"/>
                <a:gd name="connsiteX17" fmla="*/ 419376 w 607639"/>
                <a:gd name="connsiteY17" fmla="*/ 517667 h 606722"/>
                <a:gd name="connsiteX18" fmla="*/ 421246 w 607639"/>
                <a:gd name="connsiteY18" fmla="*/ 510290 h 606722"/>
                <a:gd name="connsiteX19" fmla="*/ 402553 w 607639"/>
                <a:gd name="connsiteY19" fmla="*/ 472517 h 606722"/>
                <a:gd name="connsiteX20" fmla="*/ 388489 w 607639"/>
                <a:gd name="connsiteY20" fmla="*/ 454030 h 606722"/>
                <a:gd name="connsiteX21" fmla="*/ 385729 w 607639"/>
                <a:gd name="connsiteY21" fmla="*/ 432077 h 606722"/>
                <a:gd name="connsiteX22" fmla="*/ 391515 w 607639"/>
                <a:gd name="connsiteY22" fmla="*/ 413502 h 606722"/>
                <a:gd name="connsiteX23" fmla="*/ 396589 w 607639"/>
                <a:gd name="connsiteY23" fmla="*/ 409236 h 606722"/>
                <a:gd name="connsiteX24" fmla="*/ 395165 w 607639"/>
                <a:gd name="connsiteY24" fmla="*/ 390660 h 606722"/>
                <a:gd name="connsiteX25" fmla="*/ 453379 w 607639"/>
                <a:gd name="connsiteY25" fmla="*/ 339644 h 606722"/>
                <a:gd name="connsiteX26" fmla="*/ 497263 w 607639"/>
                <a:gd name="connsiteY26" fmla="*/ 328623 h 606722"/>
                <a:gd name="connsiteX27" fmla="*/ 346615 w 607639"/>
                <a:gd name="connsiteY27" fmla="*/ 177945 h 606722"/>
                <a:gd name="connsiteX28" fmla="*/ 354451 w 607639"/>
                <a:gd name="connsiteY28" fmla="*/ 189587 h 606722"/>
                <a:gd name="connsiteX29" fmla="*/ 354451 w 607639"/>
                <a:gd name="connsiteY29" fmla="*/ 391861 h 606722"/>
                <a:gd name="connsiteX30" fmla="*/ 341807 w 607639"/>
                <a:gd name="connsiteY30" fmla="*/ 404481 h 606722"/>
                <a:gd name="connsiteX31" fmla="*/ 329074 w 607639"/>
                <a:gd name="connsiteY31" fmla="*/ 391861 h 606722"/>
                <a:gd name="connsiteX32" fmla="*/ 329074 w 607639"/>
                <a:gd name="connsiteY32" fmla="*/ 220159 h 606722"/>
                <a:gd name="connsiteX33" fmla="*/ 300136 w 607639"/>
                <a:gd name="connsiteY33" fmla="*/ 249132 h 606722"/>
                <a:gd name="connsiteX34" fmla="*/ 282149 w 607639"/>
                <a:gd name="connsiteY34" fmla="*/ 249132 h 606722"/>
                <a:gd name="connsiteX35" fmla="*/ 282149 w 607639"/>
                <a:gd name="connsiteY35" fmla="*/ 231268 h 606722"/>
                <a:gd name="connsiteX36" fmla="*/ 332814 w 607639"/>
                <a:gd name="connsiteY36" fmla="*/ 180700 h 606722"/>
                <a:gd name="connsiteX37" fmla="*/ 346615 w 607639"/>
                <a:gd name="connsiteY37" fmla="*/ 177945 h 606722"/>
                <a:gd name="connsiteX38" fmla="*/ 189856 w 607639"/>
                <a:gd name="connsiteY38" fmla="*/ 176978 h 606722"/>
                <a:gd name="connsiteX39" fmla="*/ 253118 w 607639"/>
                <a:gd name="connsiteY39" fmla="*/ 240163 h 606722"/>
                <a:gd name="connsiteX40" fmla="*/ 227849 w 607639"/>
                <a:gd name="connsiteY40" fmla="*/ 290729 h 606722"/>
                <a:gd name="connsiteX41" fmla="*/ 253118 w 607639"/>
                <a:gd name="connsiteY41" fmla="*/ 341296 h 606722"/>
                <a:gd name="connsiteX42" fmla="*/ 189856 w 607639"/>
                <a:gd name="connsiteY42" fmla="*/ 404481 h 606722"/>
                <a:gd name="connsiteX43" fmla="*/ 126594 w 607639"/>
                <a:gd name="connsiteY43" fmla="*/ 341296 h 606722"/>
                <a:gd name="connsiteX44" fmla="*/ 139229 w 607639"/>
                <a:gd name="connsiteY44" fmla="*/ 328677 h 606722"/>
                <a:gd name="connsiteX45" fmla="*/ 151952 w 607639"/>
                <a:gd name="connsiteY45" fmla="*/ 341296 h 606722"/>
                <a:gd name="connsiteX46" fmla="*/ 189856 w 607639"/>
                <a:gd name="connsiteY46" fmla="*/ 379243 h 606722"/>
                <a:gd name="connsiteX47" fmla="*/ 227849 w 607639"/>
                <a:gd name="connsiteY47" fmla="*/ 341296 h 606722"/>
                <a:gd name="connsiteX48" fmla="*/ 189856 w 607639"/>
                <a:gd name="connsiteY48" fmla="*/ 303349 h 606722"/>
                <a:gd name="connsiteX49" fmla="*/ 164587 w 607639"/>
                <a:gd name="connsiteY49" fmla="*/ 303349 h 606722"/>
                <a:gd name="connsiteX50" fmla="*/ 151952 w 607639"/>
                <a:gd name="connsiteY50" fmla="*/ 290729 h 606722"/>
                <a:gd name="connsiteX51" fmla="*/ 164587 w 607639"/>
                <a:gd name="connsiteY51" fmla="*/ 278110 h 606722"/>
                <a:gd name="connsiteX52" fmla="*/ 189856 w 607639"/>
                <a:gd name="connsiteY52" fmla="*/ 278110 h 606722"/>
                <a:gd name="connsiteX53" fmla="*/ 227849 w 607639"/>
                <a:gd name="connsiteY53" fmla="*/ 240163 h 606722"/>
                <a:gd name="connsiteX54" fmla="*/ 189856 w 607639"/>
                <a:gd name="connsiteY54" fmla="*/ 202305 h 606722"/>
                <a:gd name="connsiteX55" fmla="*/ 151952 w 607639"/>
                <a:gd name="connsiteY55" fmla="*/ 240163 h 606722"/>
                <a:gd name="connsiteX56" fmla="*/ 139229 w 607639"/>
                <a:gd name="connsiteY56" fmla="*/ 252782 h 606722"/>
                <a:gd name="connsiteX57" fmla="*/ 126594 w 607639"/>
                <a:gd name="connsiteY57" fmla="*/ 240163 h 606722"/>
                <a:gd name="connsiteX58" fmla="*/ 189856 w 607639"/>
                <a:gd name="connsiteY58" fmla="*/ 176978 h 606722"/>
                <a:gd name="connsiteX59" fmla="*/ 139201 w 607639"/>
                <a:gd name="connsiteY59" fmla="*/ 0 h 606722"/>
                <a:gd name="connsiteX60" fmla="*/ 151929 w 607639"/>
                <a:gd name="connsiteY60" fmla="*/ 12620 h 606722"/>
                <a:gd name="connsiteX61" fmla="*/ 151929 w 607639"/>
                <a:gd name="connsiteY61" fmla="*/ 63188 h 606722"/>
                <a:gd name="connsiteX62" fmla="*/ 164567 w 607639"/>
                <a:gd name="connsiteY62" fmla="*/ 75808 h 606722"/>
                <a:gd name="connsiteX63" fmla="*/ 177206 w 607639"/>
                <a:gd name="connsiteY63" fmla="*/ 63188 h 606722"/>
                <a:gd name="connsiteX64" fmla="*/ 177206 w 607639"/>
                <a:gd name="connsiteY64" fmla="*/ 25240 h 606722"/>
                <a:gd name="connsiteX65" fmla="*/ 329134 w 607639"/>
                <a:gd name="connsiteY65" fmla="*/ 25240 h 606722"/>
                <a:gd name="connsiteX66" fmla="*/ 329134 w 607639"/>
                <a:gd name="connsiteY66" fmla="*/ 12620 h 606722"/>
                <a:gd name="connsiteX67" fmla="*/ 341773 w 607639"/>
                <a:gd name="connsiteY67" fmla="*/ 0 h 606722"/>
                <a:gd name="connsiteX68" fmla="*/ 354411 w 607639"/>
                <a:gd name="connsiteY68" fmla="*/ 12620 h 606722"/>
                <a:gd name="connsiteX69" fmla="*/ 354411 w 607639"/>
                <a:gd name="connsiteY69" fmla="*/ 63188 h 606722"/>
                <a:gd name="connsiteX70" fmla="*/ 367050 w 607639"/>
                <a:gd name="connsiteY70" fmla="*/ 75808 h 606722"/>
                <a:gd name="connsiteX71" fmla="*/ 379777 w 607639"/>
                <a:gd name="connsiteY71" fmla="*/ 63188 h 606722"/>
                <a:gd name="connsiteX72" fmla="*/ 379777 w 607639"/>
                <a:gd name="connsiteY72" fmla="*/ 25240 h 606722"/>
                <a:gd name="connsiteX73" fmla="*/ 392416 w 607639"/>
                <a:gd name="connsiteY73" fmla="*/ 25240 h 606722"/>
                <a:gd name="connsiteX74" fmla="*/ 480974 w 607639"/>
                <a:gd name="connsiteY74" fmla="*/ 113757 h 606722"/>
                <a:gd name="connsiteX75" fmla="*/ 480974 w 607639"/>
                <a:gd name="connsiteY75" fmla="*/ 290703 h 606722"/>
                <a:gd name="connsiteX76" fmla="*/ 468336 w 607639"/>
                <a:gd name="connsiteY76" fmla="*/ 303323 h 606722"/>
                <a:gd name="connsiteX77" fmla="*/ 455697 w 607639"/>
                <a:gd name="connsiteY77" fmla="*/ 290703 h 606722"/>
                <a:gd name="connsiteX78" fmla="*/ 455697 w 607639"/>
                <a:gd name="connsiteY78" fmla="*/ 126377 h 606722"/>
                <a:gd name="connsiteX79" fmla="*/ 25277 w 607639"/>
                <a:gd name="connsiteY79" fmla="*/ 126377 h 606722"/>
                <a:gd name="connsiteX80" fmla="*/ 25277 w 607639"/>
                <a:gd name="connsiteY80" fmla="*/ 391841 h 606722"/>
                <a:gd name="connsiteX81" fmla="*/ 88647 w 607639"/>
                <a:gd name="connsiteY81" fmla="*/ 455029 h 606722"/>
                <a:gd name="connsiteX82" fmla="*/ 341773 w 607639"/>
                <a:gd name="connsiteY82" fmla="*/ 455029 h 606722"/>
                <a:gd name="connsiteX83" fmla="*/ 354411 w 607639"/>
                <a:gd name="connsiteY83" fmla="*/ 467649 h 606722"/>
                <a:gd name="connsiteX84" fmla="*/ 341773 w 607639"/>
                <a:gd name="connsiteY84" fmla="*/ 480269 h 606722"/>
                <a:gd name="connsiteX85" fmla="*/ 88647 w 607639"/>
                <a:gd name="connsiteY85" fmla="*/ 480269 h 606722"/>
                <a:gd name="connsiteX86" fmla="*/ 0 w 607639"/>
                <a:gd name="connsiteY86" fmla="*/ 391841 h 606722"/>
                <a:gd name="connsiteX87" fmla="*/ 0 w 607639"/>
                <a:gd name="connsiteY87" fmla="*/ 113757 h 606722"/>
                <a:gd name="connsiteX88" fmla="*/ 88647 w 607639"/>
                <a:gd name="connsiteY88" fmla="*/ 25240 h 606722"/>
                <a:gd name="connsiteX89" fmla="*/ 126563 w 607639"/>
                <a:gd name="connsiteY89" fmla="*/ 25240 h 606722"/>
                <a:gd name="connsiteX90" fmla="*/ 126563 w 607639"/>
                <a:gd name="connsiteY90" fmla="*/ 12620 h 606722"/>
                <a:gd name="connsiteX91" fmla="*/ 139201 w 607639"/>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639" h="606722">
                  <a:moveTo>
                    <a:pt x="497263" y="328623"/>
                  </a:moveTo>
                  <a:cubicBezTo>
                    <a:pt x="524679" y="328623"/>
                    <a:pt x="538298" y="340711"/>
                    <a:pt x="544974" y="350843"/>
                  </a:cubicBezTo>
                  <a:cubicBezTo>
                    <a:pt x="558949" y="372173"/>
                    <a:pt x="550137" y="386927"/>
                    <a:pt x="543639" y="393860"/>
                  </a:cubicBezTo>
                  <a:lnTo>
                    <a:pt x="541324" y="396170"/>
                  </a:lnTo>
                  <a:lnTo>
                    <a:pt x="540612" y="409591"/>
                  </a:lnTo>
                  <a:cubicBezTo>
                    <a:pt x="542303" y="410746"/>
                    <a:pt x="543906" y="412080"/>
                    <a:pt x="545241" y="413679"/>
                  </a:cubicBezTo>
                  <a:cubicBezTo>
                    <a:pt x="549692" y="418745"/>
                    <a:pt x="551739" y="425411"/>
                    <a:pt x="550938" y="432077"/>
                  </a:cubicBezTo>
                  <a:lnTo>
                    <a:pt x="548178" y="454119"/>
                  </a:lnTo>
                  <a:cubicBezTo>
                    <a:pt x="547199" y="462029"/>
                    <a:pt x="542303" y="468695"/>
                    <a:pt x="535538" y="472161"/>
                  </a:cubicBezTo>
                  <a:cubicBezTo>
                    <a:pt x="532601" y="486559"/>
                    <a:pt x="525569" y="500424"/>
                    <a:pt x="515688" y="511356"/>
                  </a:cubicBezTo>
                  <a:lnTo>
                    <a:pt x="517291" y="517667"/>
                  </a:lnTo>
                  <a:lnTo>
                    <a:pt x="555299" y="527177"/>
                  </a:lnTo>
                  <a:cubicBezTo>
                    <a:pt x="586098" y="534820"/>
                    <a:pt x="607639" y="562372"/>
                    <a:pt x="607639" y="594013"/>
                  </a:cubicBezTo>
                  <a:cubicBezTo>
                    <a:pt x="607639" y="601034"/>
                    <a:pt x="601942" y="606722"/>
                    <a:pt x="594910" y="606722"/>
                  </a:cubicBezTo>
                  <a:lnTo>
                    <a:pt x="341757" y="606722"/>
                  </a:lnTo>
                  <a:cubicBezTo>
                    <a:pt x="334814" y="606722"/>
                    <a:pt x="329117" y="601034"/>
                    <a:pt x="329117" y="594013"/>
                  </a:cubicBezTo>
                  <a:cubicBezTo>
                    <a:pt x="329117" y="562372"/>
                    <a:pt x="350569" y="534820"/>
                    <a:pt x="381368" y="527177"/>
                  </a:cubicBezTo>
                  <a:lnTo>
                    <a:pt x="419376" y="517667"/>
                  </a:lnTo>
                  <a:lnTo>
                    <a:pt x="421246" y="510290"/>
                  </a:lnTo>
                  <a:cubicBezTo>
                    <a:pt x="411988" y="499624"/>
                    <a:pt x="405401" y="486293"/>
                    <a:pt x="402553" y="472517"/>
                  </a:cubicBezTo>
                  <a:cubicBezTo>
                    <a:pt x="394809" y="469139"/>
                    <a:pt x="389557" y="462296"/>
                    <a:pt x="388489" y="454030"/>
                  </a:cubicBezTo>
                  <a:lnTo>
                    <a:pt x="385729" y="432077"/>
                  </a:lnTo>
                  <a:cubicBezTo>
                    <a:pt x="384928" y="425411"/>
                    <a:pt x="387065" y="418568"/>
                    <a:pt x="391515" y="413502"/>
                  </a:cubicBezTo>
                  <a:cubicBezTo>
                    <a:pt x="393028" y="411813"/>
                    <a:pt x="394720" y="410391"/>
                    <a:pt x="396589" y="409236"/>
                  </a:cubicBezTo>
                  <a:cubicBezTo>
                    <a:pt x="395877" y="402659"/>
                    <a:pt x="395165" y="394837"/>
                    <a:pt x="395165" y="390660"/>
                  </a:cubicBezTo>
                  <a:cubicBezTo>
                    <a:pt x="395165" y="369507"/>
                    <a:pt x="401218" y="341511"/>
                    <a:pt x="453379" y="339644"/>
                  </a:cubicBezTo>
                  <a:cubicBezTo>
                    <a:pt x="471004" y="328623"/>
                    <a:pt x="489252" y="328623"/>
                    <a:pt x="497263" y="328623"/>
                  </a:cubicBezTo>
                  <a:close/>
                  <a:moveTo>
                    <a:pt x="346615" y="177945"/>
                  </a:moveTo>
                  <a:cubicBezTo>
                    <a:pt x="351424" y="179900"/>
                    <a:pt x="354451" y="184522"/>
                    <a:pt x="354451" y="189587"/>
                  </a:cubicBezTo>
                  <a:lnTo>
                    <a:pt x="354451" y="391861"/>
                  </a:lnTo>
                  <a:cubicBezTo>
                    <a:pt x="354451" y="398793"/>
                    <a:pt x="348841" y="404481"/>
                    <a:pt x="341807" y="404481"/>
                  </a:cubicBezTo>
                  <a:cubicBezTo>
                    <a:pt x="334773" y="404481"/>
                    <a:pt x="329163" y="398793"/>
                    <a:pt x="329074" y="391861"/>
                  </a:cubicBezTo>
                  <a:lnTo>
                    <a:pt x="329074" y="220159"/>
                  </a:lnTo>
                  <a:lnTo>
                    <a:pt x="300136" y="249132"/>
                  </a:lnTo>
                  <a:cubicBezTo>
                    <a:pt x="295149" y="254020"/>
                    <a:pt x="287136" y="254020"/>
                    <a:pt x="282149" y="249132"/>
                  </a:cubicBezTo>
                  <a:cubicBezTo>
                    <a:pt x="277252" y="244155"/>
                    <a:pt x="277252" y="236156"/>
                    <a:pt x="282149" y="231268"/>
                  </a:cubicBezTo>
                  <a:lnTo>
                    <a:pt x="332814" y="180700"/>
                  </a:lnTo>
                  <a:cubicBezTo>
                    <a:pt x="336465" y="177056"/>
                    <a:pt x="341896" y="175990"/>
                    <a:pt x="346615" y="177945"/>
                  </a:cubicBezTo>
                  <a:close/>
                  <a:moveTo>
                    <a:pt x="189856" y="176978"/>
                  </a:moveTo>
                  <a:cubicBezTo>
                    <a:pt x="224735" y="176978"/>
                    <a:pt x="253118" y="205327"/>
                    <a:pt x="253118" y="240163"/>
                  </a:cubicBezTo>
                  <a:cubicBezTo>
                    <a:pt x="253118" y="260781"/>
                    <a:pt x="243153" y="279176"/>
                    <a:pt x="227849" y="290729"/>
                  </a:cubicBezTo>
                  <a:cubicBezTo>
                    <a:pt x="243153" y="302282"/>
                    <a:pt x="253118" y="320678"/>
                    <a:pt x="253118" y="341296"/>
                  </a:cubicBezTo>
                  <a:cubicBezTo>
                    <a:pt x="253118" y="376132"/>
                    <a:pt x="224735" y="404481"/>
                    <a:pt x="189856" y="404481"/>
                  </a:cubicBezTo>
                  <a:cubicBezTo>
                    <a:pt x="154977" y="404481"/>
                    <a:pt x="126594" y="376132"/>
                    <a:pt x="126594" y="341296"/>
                  </a:cubicBezTo>
                  <a:cubicBezTo>
                    <a:pt x="126594" y="334275"/>
                    <a:pt x="132289" y="328677"/>
                    <a:pt x="139229" y="328677"/>
                  </a:cubicBezTo>
                  <a:cubicBezTo>
                    <a:pt x="146258" y="328677"/>
                    <a:pt x="151952" y="334275"/>
                    <a:pt x="151952" y="341296"/>
                  </a:cubicBezTo>
                  <a:cubicBezTo>
                    <a:pt x="151952" y="362180"/>
                    <a:pt x="168947" y="379243"/>
                    <a:pt x="189856" y="379243"/>
                  </a:cubicBezTo>
                  <a:cubicBezTo>
                    <a:pt x="210854" y="379243"/>
                    <a:pt x="227849" y="362180"/>
                    <a:pt x="227849" y="341296"/>
                  </a:cubicBezTo>
                  <a:cubicBezTo>
                    <a:pt x="227849" y="320411"/>
                    <a:pt x="210854" y="303349"/>
                    <a:pt x="189856" y="303349"/>
                  </a:cubicBezTo>
                  <a:lnTo>
                    <a:pt x="164587" y="303349"/>
                  </a:lnTo>
                  <a:cubicBezTo>
                    <a:pt x="157558" y="303349"/>
                    <a:pt x="151952" y="297750"/>
                    <a:pt x="151952" y="290729"/>
                  </a:cubicBezTo>
                  <a:cubicBezTo>
                    <a:pt x="151952" y="283798"/>
                    <a:pt x="157558" y="278110"/>
                    <a:pt x="164587" y="278110"/>
                  </a:cubicBezTo>
                  <a:lnTo>
                    <a:pt x="189856" y="278110"/>
                  </a:lnTo>
                  <a:cubicBezTo>
                    <a:pt x="210854" y="278110"/>
                    <a:pt x="227849" y="261047"/>
                    <a:pt x="227849" y="240163"/>
                  </a:cubicBezTo>
                  <a:cubicBezTo>
                    <a:pt x="227849" y="219279"/>
                    <a:pt x="210854" y="202305"/>
                    <a:pt x="189856" y="202305"/>
                  </a:cubicBezTo>
                  <a:cubicBezTo>
                    <a:pt x="168947" y="202305"/>
                    <a:pt x="151952" y="219279"/>
                    <a:pt x="151952" y="240163"/>
                  </a:cubicBezTo>
                  <a:cubicBezTo>
                    <a:pt x="151952" y="247184"/>
                    <a:pt x="146258" y="252782"/>
                    <a:pt x="139229" y="252782"/>
                  </a:cubicBezTo>
                  <a:cubicBezTo>
                    <a:pt x="132289" y="252782"/>
                    <a:pt x="126594" y="247184"/>
                    <a:pt x="126594" y="240163"/>
                  </a:cubicBezTo>
                  <a:cubicBezTo>
                    <a:pt x="126594" y="205327"/>
                    <a:pt x="154977" y="176978"/>
                    <a:pt x="189856" y="176978"/>
                  </a:cubicBezTo>
                  <a:close/>
                  <a:moveTo>
                    <a:pt x="139201" y="0"/>
                  </a:moveTo>
                  <a:cubicBezTo>
                    <a:pt x="146232" y="0"/>
                    <a:pt x="151929" y="5688"/>
                    <a:pt x="151929" y="12620"/>
                  </a:cubicBezTo>
                  <a:lnTo>
                    <a:pt x="151929" y="63188"/>
                  </a:lnTo>
                  <a:cubicBezTo>
                    <a:pt x="151929" y="70209"/>
                    <a:pt x="157536" y="75808"/>
                    <a:pt x="164567" y="75808"/>
                  </a:cubicBezTo>
                  <a:cubicBezTo>
                    <a:pt x="171509" y="75808"/>
                    <a:pt x="177206" y="70209"/>
                    <a:pt x="177206" y="63188"/>
                  </a:cubicBezTo>
                  <a:lnTo>
                    <a:pt x="177206" y="25240"/>
                  </a:lnTo>
                  <a:lnTo>
                    <a:pt x="329134" y="25240"/>
                  </a:lnTo>
                  <a:lnTo>
                    <a:pt x="329134" y="12620"/>
                  </a:lnTo>
                  <a:cubicBezTo>
                    <a:pt x="329134" y="5688"/>
                    <a:pt x="334742" y="0"/>
                    <a:pt x="341773" y="0"/>
                  </a:cubicBezTo>
                  <a:cubicBezTo>
                    <a:pt x="348804" y="0"/>
                    <a:pt x="354411" y="5688"/>
                    <a:pt x="354411" y="12620"/>
                  </a:cubicBezTo>
                  <a:lnTo>
                    <a:pt x="354411" y="63188"/>
                  </a:lnTo>
                  <a:cubicBezTo>
                    <a:pt x="354411" y="70209"/>
                    <a:pt x="360107" y="75808"/>
                    <a:pt x="367050" y="75808"/>
                  </a:cubicBezTo>
                  <a:cubicBezTo>
                    <a:pt x="374081" y="75808"/>
                    <a:pt x="379777" y="70209"/>
                    <a:pt x="379777" y="63188"/>
                  </a:cubicBezTo>
                  <a:lnTo>
                    <a:pt x="379777" y="25240"/>
                  </a:lnTo>
                  <a:lnTo>
                    <a:pt x="392416" y="25240"/>
                  </a:lnTo>
                  <a:cubicBezTo>
                    <a:pt x="441279" y="25240"/>
                    <a:pt x="480974" y="64966"/>
                    <a:pt x="480974" y="113757"/>
                  </a:cubicBezTo>
                  <a:lnTo>
                    <a:pt x="480974" y="290703"/>
                  </a:lnTo>
                  <a:cubicBezTo>
                    <a:pt x="480974" y="297724"/>
                    <a:pt x="475367" y="303323"/>
                    <a:pt x="468336" y="303323"/>
                  </a:cubicBezTo>
                  <a:cubicBezTo>
                    <a:pt x="461393" y="303323"/>
                    <a:pt x="455697" y="297724"/>
                    <a:pt x="455697" y="290703"/>
                  </a:cubicBezTo>
                  <a:lnTo>
                    <a:pt x="455697" y="126377"/>
                  </a:lnTo>
                  <a:lnTo>
                    <a:pt x="25277" y="126377"/>
                  </a:lnTo>
                  <a:lnTo>
                    <a:pt x="25277" y="391841"/>
                  </a:lnTo>
                  <a:cubicBezTo>
                    <a:pt x="25277" y="426679"/>
                    <a:pt x="53758" y="455029"/>
                    <a:pt x="88647" y="455029"/>
                  </a:cubicBezTo>
                  <a:lnTo>
                    <a:pt x="341773" y="455029"/>
                  </a:lnTo>
                  <a:cubicBezTo>
                    <a:pt x="348804" y="455029"/>
                    <a:pt x="354411" y="460717"/>
                    <a:pt x="354411" y="467649"/>
                  </a:cubicBezTo>
                  <a:cubicBezTo>
                    <a:pt x="354411" y="474670"/>
                    <a:pt x="348804" y="480269"/>
                    <a:pt x="341773" y="480269"/>
                  </a:cubicBezTo>
                  <a:lnTo>
                    <a:pt x="88647" y="480269"/>
                  </a:lnTo>
                  <a:cubicBezTo>
                    <a:pt x="39785" y="480269"/>
                    <a:pt x="0" y="440632"/>
                    <a:pt x="0" y="391841"/>
                  </a:cubicBezTo>
                  <a:lnTo>
                    <a:pt x="0" y="113757"/>
                  </a:lnTo>
                  <a:cubicBezTo>
                    <a:pt x="0" y="64966"/>
                    <a:pt x="39785" y="25240"/>
                    <a:pt x="88647" y="25240"/>
                  </a:cubicBezTo>
                  <a:lnTo>
                    <a:pt x="126563" y="25240"/>
                  </a:lnTo>
                  <a:lnTo>
                    <a:pt x="126563" y="12620"/>
                  </a:lnTo>
                  <a:cubicBezTo>
                    <a:pt x="126563" y="5688"/>
                    <a:pt x="132259" y="0"/>
                    <a:pt x="139201" y="0"/>
                  </a:cubicBezTo>
                  <a:close/>
                </a:path>
              </a:pathLst>
            </a:custGeom>
            <a:solidFill>
              <a:sysClr val="window" lastClr="FFFFFF"/>
            </a:solidFill>
            <a:ln w="9525"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effectLst/>
                <a:uLnTx/>
                <a:uFillTx/>
                <a:latin typeface="+mn-ea"/>
                <a:cs typeface="阿里巴巴普惠体 Light" panose="00020600040101010101" pitchFamily="18" charset="-122"/>
                <a:sym typeface="字魂58号-创中黑-Regular" panose="00000500000000000000" pitchFamily="2" charset="-122"/>
              </a:endParaRPr>
            </a:p>
          </p:txBody>
        </p:sp>
        <p:sp>
          <p:nvSpPr>
            <p:cNvPr id="66" name="PA-102219"/>
            <p:cNvSpPr/>
            <p:nvPr>
              <p:custDataLst>
                <p:tags r:id="rId24"/>
              </p:custDataLst>
            </p:nvPr>
          </p:nvSpPr>
          <p:spPr>
            <a:xfrm>
              <a:off x="9180991" y="6271186"/>
              <a:ext cx="1891030" cy="28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a:defRPr/>
              </a:pPr>
              <a:r>
                <a:rPr lang="zh-CN" altLang="en-US" sz="1200" kern="0" dirty="0">
                  <a:solidFill>
                    <a:srgbClr val="520000"/>
                  </a:solidFill>
                  <a:latin typeface="思源宋体 CN Heavy" panose="02020900000000000000" pitchFamily="18" charset="-122"/>
                  <a:ea typeface="思源宋体 CN Heavy" panose="02020900000000000000" pitchFamily="18" charset="-122"/>
                  <a:cs typeface="思源宋体 CN SemiBold" panose="02020600000000000000" pitchFamily="18" charset="-122"/>
                  <a:sym typeface="字魂58号-创中黑-Regular" panose="00000500000000000000" pitchFamily="2" charset="-122"/>
                </a:rPr>
                <a:t>日期：</a:t>
              </a:r>
              <a:r>
                <a:rPr lang="en-US" altLang="zh-CN" sz="1200" kern="0" dirty="0" smtClean="0">
                  <a:solidFill>
                    <a:srgbClr val="520000"/>
                  </a:solidFill>
                  <a:latin typeface="思源宋体 CN Heavy" panose="02020900000000000000" pitchFamily="18" charset="-122"/>
                  <a:ea typeface="思源宋体 CN Heavy" panose="02020900000000000000" pitchFamily="18" charset="-122"/>
                  <a:cs typeface="思源宋体 CN SemiBold" panose="02020600000000000000" pitchFamily="18" charset="-122"/>
                  <a:sym typeface="字魂58号-创中黑-Regular" panose="00000500000000000000" pitchFamily="2" charset="-122"/>
                </a:rPr>
                <a:t>2025.04</a:t>
              </a:r>
              <a:endParaRPr lang="en-US" altLang="zh-CN" sz="1200" kern="0" dirty="0">
                <a:solidFill>
                  <a:srgbClr val="520000"/>
                </a:solidFill>
                <a:latin typeface="思源宋体 CN Heavy" panose="02020900000000000000" pitchFamily="18" charset="-122"/>
                <a:ea typeface="思源宋体 CN Heavy" panose="02020900000000000000" pitchFamily="18" charset="-122"/>
                <a:cs typeface="思源宋体 CN SemiBold" panose="02020600000000000000" pitchFamily="18" charset="-122"/>
                <a:sym typeface="字魂58号-创中黑-Regular" panose="00000500000000000000" pitchFamily="2" charset="-122"/>
              </a:endParaRPr>
            </a:p>
          </p:txBody>
        </p:sp>
      </p:grpSp>
      <p:grpSp>
        <p:nvGrpSpPr>
          <p:cNvPr id="3" name="组合 2"/>
          <p:cNvGrpSpPr/>
          <p:nvPr>
            <p:custDataLst>
              <p:tags r:id="rId1"/>
            </p:custDataLst>
          </p:nvPr>
        </p:nvGrpSpPr>
        <p:grpSpPr>
          <a:xfrm>
            <a:off x="3185795" y="685801"/>
            <a:ext cx="622935" cy="785482"/>
            <a:chOff x="1462913" y="2595541"/>
            <a:chExt cx="609930" cy="842202"/>
          </a:xfrm>
        </p:grpSpPr>
        <p:grpSp>
          <p:nvGrpSpPr>
            <p:cNvPr id="4" name="组合 3"/>
            <p:cNvGrpSpPr/>
            <p:nvPr/>
          </p:nvGrpSpPr>
          <p:grpSpPr>
            <a:xfrm>
              <a:off x="1462913" y="2827813"/>
              <a:ext cx="609930" cy="609930"/>
              <a:chOff x="5370653" y="2523281"/>
              <a:chExt cx="1111170" cy="1111170"/>
            </a:xfrm>
          </p:grpSpPr>
          <p:sp>
            <p:nvSpPr>
              <p:cNvPr id="5" name="矩形 4"/>
              <p:cNvSpPr/>
              <p:nvPr>
                <p:custDataLst>
                  <p:tags r:id="rId18"/>
                </p:custDataLst>
              </p:nvPr>
            </p:nvSpPr>
            <p:spPr>
              <a:xfrm>
                <a:off x="5370653" y="2523281"/>
                <a:ext cx="1111170" cy="1111170"/>
              </a:xfrm>
              <a:prstGeom prst="rect">
                <a:avLst/>
              </a:prstGeom>
              <a:solidFill>
                <a:sysClr val="window" lastClr="FFFFFF"/>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sym typeface="思源黑体" panose="020B0500000000000000" pitchFamily="34" charset="-122"/>
                </a:endParaRPr>
              </a:p>
            </p:txBody>
          </p:sp>
          <p:cxnSp>
            <p:nvCxnSpPr>
              <p:cNvPr id="6" name="直接连接符 5"/>
              <p:cNvCxnSpPr>
                <a:stCxn id="5" idx="0"/>
                <a:endCxn id="5" idx="2"/>
              </p:cNvCxnSpPr>
              <p:nvPr>
                <p:custDataLst>
                  <p:tags r:id="rId19"/>
                </p:custDataLst>
              </p:nvPr>
            </p:nvCxnSpPr>
            <p:spPr>
              <a:xfrm>
                <a:off x="5926238" y="2523281"/>
                <a:ext cx="0" cy="1111170"/>
              </a:xfrm>
              <a:prstGeom prst="line">
                <a:avLst/>
              </a:prstGeom>
              <a:noFill/>
              <a:ln w="6350" cap="flat" cmpd="sng" algn="ctr">
                <a:solidFill>
                  <a:srgbClr val="C00000"/>
                </a:solidFill>
                <a:prstDash val="dashDot"/>
                <a:miter lim="800000"/>
              </a:ln>
              <a:effectLst/>
            </p:spPr>
          </p:cxnSp>
          <p:cxnSp>
            <p:nvCxnSpPr>
              <p:cNvPr id="7" name="直接连接符 6"/>
              <p:cNvCxnSpPr/>
              <p:nvPr>
                <p:custDataLst>
                  <p:tags r:id="rId20"/>
                </p:custDataLst>
              </p:nvPr>
            </p:nvCxnSpPr>
            <p:spPr>
              <a:xfrm rot="16200000">
                <a:off x="5926238" y="2523639"/>
                <a:ext cx="0" cy="1111170"/>
              </a:xfrm>
              <a:prstGeom prst="line">
                <a:avLst/>
              </a:prstGeom>
              <a:noFill/>
              <a:ln w="6350" cap="flat" cmpd="sng" algn="ctr">
                <a:solidFill>
                  <a:srgbClr val="C00000"/>
                </a:solidFill>
                <a:prstDash val="dashDot"/>
                <a:miter lim="800000"/>
              </a:ln>
              <a:effectLst/>
            </p:spPr>
          </p:cxnSp>
        </p:grpSp>
        <p:sp>
          <p:nvSpPr>
            <p:cNvPr id="8" name="矩形 7"/>
            <p:cNvSpPr/>
            <p:nvPr>
              <p:custDataLst>
                <p:tags r:id="rId17"/>
              </p:custDataLst>
            </p:nvPr>
          </p:nvSpPr>
          <p:spPr>
            <a:xfrm>
              <a:off x="1463165" y="2595541"/>
              <a:ext cx="525476" cy="800597"/>
            </a:xfrm>
            <a:prstGeom prst="rect">
              <a:avLst/>
            </a:prstGeom>
          </p:spPr>
          <p:txBody>
            <a:bodyPr wrap="square">
              <a:spAutoFit/>
            </a:bodyPr>
            <a:lstStyle/>
            <a:p>
              <a:pPr marL="0" marR="0" lvl="0" indent="0" algn="l" defTabSz="1218565" rtl="0" eaLnBrk="1" fontAlgn="auto" latinLnBrk="0" hangingPunct="1">
                <a:lnSpc>
                  <a:spcPct val="150000"/>
                </a:lnSpc>
                <a:spcBef>
                  <a:spcPts val="0"/>
                </a:spcBef>
                <a:spcAft>
                  <a:spcPts val="0"/>
                </a:spcAft>
                <a:buClrTx/>
                <a:buSzTx/>
                <a:buFontTx/>
                <a:buNone/>
                <a:defRPr/>
              </a:pPr>
              <a:r>
                <a:rPr lang="zh-CN" altLang="en-US" sz="3200" kern="300" dirty="0" smtClean="0">
                  <a:solidFill>
                    <a:srgbClr val="C00000"/>
                  </a:solidFill>
                  <a:latin typeface="微软雅黑 Light" panose="020B0502040204020203" charset="-122"/>
                  <a:ea typeface="思源宋体 CN Heavy" panose="02020900000000000000" pitchFamily="18" charset="-122"/>
                  <a:cs typeface="明兰_UI_TC" pitchFamily="2" charset="-122"/>
                  <a:sym typeface="思源黑体" panose="020B0500000000000000" pitchFamily="34" charset="-122"/>
                </a:rPr>
                <a:t>深</a:t>
              </a:r>
              <a:endParaRPr kumimoji="0" lang="zh-CN" altLang="en-US" sz="3200" b="0" i="0" u="none" strike="noStrike" kern="300" cap="none" spc="0" normalizeH="0" baseline="0" noProof="0" dirty="0">
                <a:ln>
                  <a:noFill/>
                </a:ln>
                <a:solidFill>
                  <a:srgbClr val="C00000"/>
                </a:solidFill>
                <a:effectLst/>
                <a:uLnTx/>
                <a:uFillTx/>
                <a:latin typeface="微软雅黑 Light" panose="020B0502040204020203" charset="-122"/>
                <a:ea typeface="思源宋体 CN Heavy" panose="02020900000000000000" pitchFamily="18" charset="-122"/>
                <a:cs typeface="明兰_UI_TC" pitchFamily="2" charset="-122"/>
                <a:sym typeface="思源黑体" panose="020B0500000000000000" pitchFamily="34" charset="-122"/>
              </a:endParaRPr>
            </a:p>
          </p:txBody>
        </p:sp>
      </p:grpSp>
      <p:sp>
        <p:nvSpPr>
          <p:cNvPr id="31" name="文本框 30"/>
          <p:cNvSpPr txBox="1"/>
          <p:nvPr/>
        </p:nvSpPr>
        <p:spPr>
          <a:xfrm>
            <a:off x="1069975" y="1085850"/>
            <a:ext cx="7000240" cy="1476375"/>
          </a:xfrm>
          <a:prstGeom prst="rect">
            <a:avLst/>
          </a:prstGeom>
        </p:spPr>
        <p:txBody>
          <a:bodyPr wrap="square">
            <a:spAutoFit/>
          </a:bodyPr>
          <a:lstStyle/>
          <a:p>
            <a:pPr marL="0" algn="ctr" defTabSz="1218565">
              <a:lnSpc>
                <a:spcPct val="150000"/>
              </a:lnSpc>
              <a:spcBef>
                <a:spcPts val="0"/>
              </a:spcBef>
              <a:spcAft>
                <a:spcPts val="0"/>
              </a:spcAft>
              <a:buClrTx/>
              <a:buSzTx/>
              <a:buFontTx/>
              <a:defRPr/>
            </a:pPr>
            <a:r>
              <a:rPr lang="zh-CN" altLang="en-US" sz="6000" i="0" kern="300" noProof="0" dirty="0">
                <a:ln>
                  <a:noFill/>
                </a:ln>
                <a:solidFill>
                  <a:srgbClr val="C00000"/>
                </a:solidFill>
                <a:effectLst/>
                <a:uLnTx/>
                <a:uFillTx/>
                <a:latin typeface="微软雅黑 Light" panose="020B0502040204020203" charset="-122"/>
                <a:ea typeface="思源宋体 CN Heavy" panose="02020900000000000000" pitchFamily="18" charset="-122"/>
                <a:cs typeface="明兰_UI_TC" pitchFamily="2" charset="-122"/>
              </a:rPr>
              <a:t>中央八项规定精神</a:t>
            </a:r>
          </a:p>
        </p:txBody>
      </p:sp>
      <p:grpSp>
        <p:nvGrpSpPr>
          <p:cNvPr id="32" name="组合 31"/>
          <p:cNvGrpSpPr/>
          <p:nvPr>
            <p:custDataLst>
              <p:tags r:id="rId2"/>
            </p:custDataLst>
          </p:nvPr>
        </p:nvGrpSpPr>
        <p:grpSpPr>
          <a:xfrm>
            <a:off x="3935730" y="685801"/>
            <a:ext cx="622935" cy="785482"/>
            <a:chOff x="1462913" y="2595541"/>
            <a:chExt cx="609930" cy="842202"/>
          </a:xfrm>
        </p:grpSpPr>
        <p:grpSp>
          <p:nvGrpSpPr>
            <p:cNvPr id="33" name="组合 32"/>
            <p:cNvGrpSpPr/>
            <p:nvPr/>
          </p:nvGrpSpPr>
          <p:grpSpPr>
            <a:xfrm>
              <a:off x="1462913" y="2827813"/>
              <a:ext cx="609930" cy="609930"/>
              <a:chOff x="5370653" y="2523281"/>
              <a:chExt cx="1111170" cy="1111170"/>
            </a:xfrm>
          </p:grpSpPr>
          <p:sp>
            <p:nvSpPr>
              <p:cNvPr id="34" name="矩形 33"/>
              <p:cNvSpPr/>
              <p:nvPr>
                <p:custDataLst>
                  <p:tags r:id="rId14"/>
                </p:custDataLst>
              </p:nvPr>
            </p:nvSpPr>
            <p:spPr>
              <a:xfrm>
                <a:off x="5370653" y="2523281"/>
                <a:ext cx="1111170" cy="1111170"/>
              </a:xfrm>
              <a:prstGeom prst="rect">
                <a:avLst/>
              </a:prstGeom>
              <a:solidFill>
                <a:sysClr val="window" lastClr="FFFFFF"/>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sym typeface="思源黑体" panose="020B0500000000000000" pitchFamily="34" charset="-122"/>
                </a:endParaRPr>
              </a:p>
            </p:txBody>
          </p:sp>
          <p:cxnSp>
            <p:nvCxnSpPr>
              <p:cNvPr id="35" name="直接连接符 34"/>
              <p:cNvCxnSpPr>
                <a:stCxn id="34" idx="0"/>
                <a:endCxn id="34" idx="2"/>
              </p:cNvCxnSpPr>
              <p:nvPr>
                <p:custDataLst>
                  <p:tags r:id="rId15"/>
                </p:custDataLst>
              </p:nvPr>
            </p:nvCxnSpPr>
            <p:spPr>
              <a:xfrm>
                <a:off x="5926238" y="2523281"/>
                <a:ext cx="0" cy="1111170"/>
              </a:xfrm>
              <a:prstGeom prst="line">
                <a:avLst/>
              </a:prstGeom>
              <a:noFill/>
              <a:ln w="6350" cap="flat" cmpd="sng" algn="ctr">
                <a:solidFill>
                  <a:srgbClr val="C00000"/>
                </a:solidFill>
                <a:prstDash val="dashDot"/>
                <a:miter lim="800000"/>
              </a:ln>
              <a:effectLst/>
            </p:spPr>
          </p:cxnSp>
          <p:cxnSp>
            <p:nvCxnSpPr>
              <p:cNvPr id="36" name="直接连接符 35"/>
              <p:cNvCxnSpPr/>
              <p:nvPr>
                <p:custDataLst>
                  <p:tags r:id="rId16"/>
                </p:custDataLst>
              </p:nvPr>
            </p:nvCxnSpPr>
            <p:spPr>
              <a:xfrm rot="16200000">
                <a:off x="5926238" y="2523639"/>
                <a:ext cx="0" cy="1111170"/>
              </a:xfrm>
              <a:prstGeom prst="line">
                <a:avLst/>
              </a:prstGeom>
              <a:noFill/>
              <a:ln w="6350" cap="flat" cmpd="sng" algn="ctr">
                <a:solidFill>
                  <a:srgbClr val="C00000"/>
                </a:solidFill>
                <a:prstDash val="dashDot"/>
                <a:miter lim="800000"/>
              </a:ln>
              <a:effectLst/>
            </p:spPr>
          </p:cxnSp>
        </p:grpSp>
        <p:sp>
          <p:nvSpPr>
            <p:cNvPr id="46" name="矩形 45"/>
            <p:cNvSpPr/>
            <p:nvPr>
              <p:custDataLst>
                <p:tags r:id="rId13"/>
              </p:custDataLst>
            </p:nvPr>
          </p:nvSpPr>
          <p:spPr>
            <a:xfrm>
              <a:off x="1463165" y="2595541"/>
              <a:ext cx="525476" cy="800597"/>
            </a:xfrm>
            <a:prstGeom prst="rect">
              <a:avLst/>
            </a:prstGeom>
          </p:spPr>
          <p:txBody>
            <a:bodyPr wrap="square">
              <a:spAutoFit/>
            </a:bodyPr>
            <a:lstStyle/>
            <a:p>
              <a:pPr marL="0" marR="0" lvl="0" indent="0" algn="l" defTabSz="1218565" rtl="0" eaLnBrk="1" fontAlgn="auto" latinLnBrk="0" hangingPunct="1">
                <a:lnSpc>
                  <a:spcPct val="150000"/>
                </a:lnSpc>
                <a:spcBef>
                  <a:spcPts val="0"/>
                </a:spcBef>
                <a:spcAft>
                  <a:spcPts val="0"/>
                </a:spcAft>
                <a:buClrTx/>
                <a:buSzTx/>
                <a:buFontTx/>
                <a:buNone/>
                <a:defRPr/>
              </a:pPr>
              <a:r>
                <a:rPr lang="zh-CN" altLang="en-US" sz="3200" kern="300" dirty="0" smtClean="0">
                  <a:solidFill>
                    <a:srgbClr val="C00000"/>
                  </a:solidFill>
                  <a:latin typeface="微软雅黑 Light" panose="020B0502040204020203" charset="-122"/>
                  <a:ea typeface="思源宋体 CN Heavy" panose="02020900000000000000" pitchFamily="18" charset="-122"/>
                  <a:cs typeface="明兰_UI_TC" pitchFamily="2" charset="-122"/>
                  <a:sym typeface="思源黑体" panose="020B0500000000000000" pitchFamily="34" charset="-122"/>
                </a:rPr>
                <a:t>入</a:t>
              </a:r>
              <a:endParaRPr kumimoji="0" lang="zh-CN" altLang="en-US" sz="3200" b="0" i="0" u="none" strike="noStrike" kern="300" cap="none" spc="0" normalizeH="0" baseline="0" noProof="0" dirty="0">
                <a:ln>
                  <a:noFill/>
                </a:ln>
                <a:solidFill>
                  <a:srgbClr val="C00000"/>
                </a:solidFill>
                <a:effectLst/>
                <a:uLnTx/>
                <a:uFillTx/>
                <a:latin typeface="微软雅黑 Light" panose="020B0502040204020203" charset="-122"/>
                <a:ea typeface="思源宋体 CN Heavy" panose="02020900000000000000" pitchFamily="18" charset="-122"/>
                <a:cs typeface="明兰_UI_TC" pitchFamily="2" charset="-122"/>
                <a:sym typeface="思源黑体" panose="020B0500000000000000" pitchFamily="34" charset="-122"/>
              </a:endParaRPr>
            </a:p>
          </p:txBody>
        </p:sp>
      </p:grpSp>
      <p:grpSp>
        <p:nvGrpSpPr>
          <p:cNvPr id="47" name="组合 46"/>
          <p:cNvGrpSpPr/>
          <p:nvPr>
            <p:custDataLst>
              <p:tags r:id="rId3"/>
            </p:custDataLst>
          </p:nvPr>
        </p:nvGrpSpPr>
        <p:grpSpPr>
          <a:xfrm>
            <a:off x="4669790" y="685801"/>
            <a:ext cx="622935" cy="785482"/>
            <a:chOff x="1462913" y="2595541"/>
            <a:chExt cx="609930" cy="842202"/>
          </a:xfrm>
        </p:grpSpPr>
        <p:grpSp>
          <p:nvGrpSpPr>
            <p:cNvPr id="48" name="组合 47"/>
            <p:cNvGrpSpPr/>
            <p:nvPr/>
          </p:nvGrpSpPr>
          <p:grpSpPr>
            <a:xfrm>
              <a:off x="1462913" y="2827813"/>
              <a:ext cx="609930" cy="609930"/>
              <a:chOff x="5370653" y="2523281"/>
              <a:chExt cx="1111170" cy="1111170"/>
            </a:xfrm>
          </p:grpSpPr>
          <p:sp>
            <p:nvSpPr>
              <p:cNvPr id="49" name="矩形 48"/>
              <p:cNvSpPr/>
              <p:nvPr>
                <p:custDataLst>
                  <p:tags r:id="rId10"/>
                </p:custDataLst>
              </p:nvPr>
            </p:nvSpPr>
            <p:spPr>
              <a:xfrm>
                <a:off x="5370653" y="2523281"/>
                <a:ext cx="1111170" cy="1111170"/>
              </a:xfrm>
              <a:prstGeom prst="rect">
                <a:avLst/>
              </a:prstGeom>
              <a:solidFill>
                <a:sysClr val="window" lastClr="FFFFFF"/>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sym typeface="思源黑体" panose="020B0500000000000000" pitchFamily="34" charset="-122"/>
                </a:endParaRPr>
              </a:p>
            </p:txBody>
          </p:sp>
          <p:cxnSp>
            <p:nvCxnSpPr>
              <p:cNvPr id="50" name="直接连接符 49"/>
              <p:cNvCxnSpPr>
                <a:stCxn id="49" idx="0"/>
                <a:endCxn id="49" idx="2"/>
              </p:cNvCxnSpPr>
              <p:nvPr>
                <p:custDataLst>
                  <p:tags r:id="rId11"/>
                </p:custDataLst>
              </p:nvPr>
            </p:nvCxnSpPr>
            <p:spPr>
              <a:xfrm>
                <a:off x="5926238" y="2523281"/>
                <a:ext cx="0" cy="1111170"/>
              </a:xfrm>
              <a:prstGeom prst="line">
                <a:avLst/>
              </a:prstGeom>
              <a:noFill/>
              <a:ln w="6350" cap="flat" cmpd="sng" algn="ctr">
                <a:solidFill>
                  <a:srgbClr val="C00000"/>
                </a:solidFill>
                <a:prstDash val="dashDot"/>
                <a:miter lim="800000"/>
              </a:ln>
              <a:effectLst/>
            </p:spPr>
          </p:cxnSp>
          <p:cxnSp>
            <p:nvCxnSpPr>
              <p:cNvPr id="51" name="直接连接符 50"/>
              <p:cNvCxnSpPr/>
              <p:nvPr>
                <p:custDataLst>
                  <p:tags r:id="rId12"/>
                </p:custDataLst>
              </p:nvPr>
            </p:nvCxnSpPr>
            <p:spPr>
              <a:xfrm rot="16200000">
                <a:off x="5926238" y="2523639"/>
                <a:ext cx="0" cy="1111170"/>
              </a:xfrm>
              <a:prstGeom prst="line">
                <a:avLst/>
              </a:prstGeom>
              <a:noFill/>
              <a:ln w="6350" cap="flat" cmpd="sng" algn="ctr">
                <a:solidFill>
                  <a:srgbClr val="C00000"/>
                </a:solidFill>
                <a:prstDash val="dashDot"/>
                <a:miter lim="800000"/>
              </a:ln>
              <a:effectLst/>
            </p:spPr>
          </p:cxnSp>
        </p:grpSp>
        <p:sp>
          <p:nvSpPr>
            <p:cNvPr id="52" name="矩形 51"/>
            <p:cNvSpPr/>
            <p:nvPr>
              <p:custDataLst>
                <p:tags r:id="rId9"/>
              </p:custDataLst>
            </p:nvPr>
          </p:nvSpPr>
          <p:spPr>
            <a:xfrm>
              <a:off x="1463165" y="2595541"/>
              <a:ext cx="525476" cy="800597"/>
            </a:xfrm>
            <a:prstGeom prst="rect">
              <a:avLst/>
            </a:prstGeom>
          </p:spPr>
          <p:txBody>
            <a:bodyPr wrap="square">
              <a:spAutoFit/>
            </a:bodyPr>
            <a:lstStyle/>
            <a:p>
              <a:pPr marL="0" marR="0" lvl="0" indent="0" algn="l" defTabSz="1218565" rtl="0" eaLnBrk="1" fontAlgn="auto" latinLnBrk="0" hangingPunct="1">
                <a:lnSpc>
                  <a:spcPct val="150000"/>
                </a:lnSpc>
                <a:spcBef>
                  <a:spcPts val="0"/>
                </a:spcBef>
                <a:spcAft>
                  <a:spcPts val="0"/>
                </a:spcAft>
                <a:buClrTx/>
                <a:buSzTx/>
                <a:buFontTx/>
                <a:buNone/>
                <a:defRPr/>
              </a:pPr>
              <a:r>
                <a:rPr lang="zh-CN" altLang="en-US" sz="3200" kern="300" dirty="0" smtClean="0">
                  <a:solidFill>
                    <a:srgbClr val="C00000"/>
                  </a:solidFill>
                  <a:latin typeface="微软雅黑 Light" panose="020B0502040204020203" charset="-122"/>
                  <a:ea typeface="思源宋体 CN Heavy" panose="02020900000000000000" pitchFamily="18" charset="-122"/>
                  <a:cs typeface="明兰_UI_TC" pitchFamily="2" charset="-122"/>
                  <a:sym typeface="思源黑体" panose="020B0500000000000000" pitchFamily="34" charset="-122"/>
                </a:rPr>
                <a:t>解</a:t>
              </a:r>
              <a:endParaRPr kumimoji="0" lang="zh-CN" altLang="en-US" sz="3200" b="0" i="0" u="none" strike="noStrike" kern="300" cap="none" spc="0" normalizeH="0" baseline="0" noProof="0" dirty="0">
                <a:ln>
                  <a:noFill/>
                </a:ln>
                <a:solidFill>
                  <a:srgbClr val="C00000"/>
                </a:solidFill>
                <a:effectLst/>
                <a:uLnTx/>
                <a:uFillTx/>
                <a:latin typeface="微软雅黑 Light" panose="020B0502040204020203" charset="-122"/>
                <a:ea typeface="思源宋体 CN Heavy" panose="02020900000000000000" pitchFamily="18" charset="-122"/>
                <a:cs typeface="明兰_UI_TC" pitchFamily="2" charset="-122"/>
                <a:sym typeface="思源黑体" panose="020B0500000000000000" pitchFamily="34" charset="-122"/>
              </a:endParaRPr>
            </a:p>
          </p:txBody>
        </p:sp>
      </p:grpSp>
      <p:grpSp>
        <p:nvGrpSpPr>
          <p:cNvPr id="53" name="组合 52"/>
          <p:cNvGrpSpPr/>
          <p:nvPr>
            <p:custDataLst>
              <p:tags r:id="rId4"/>
            </p:custDataLst>
          </p:nvPr>
        </p:nvGrpSpPr>
        <p:grpSpPr>
          <a:xfrm>
            <a:off x="5419725" y="685801"/>
            <a:ext cx="622935" cy="785482"/>
            <a:chOff x="1462913" y="2595541"/>
            <a:chExt cx="609930" cy="842202"/>
          </a:xfrm>
        </p:grpSpPr>
        <p:grpSp>
          <p:nvGrpSpPr>
            <p:cNvPr id="54" name="组合 53"/>
            <p:cNvGrpSpPr/>
            <p:nvPr/>
          </p:nvGrpSpPr>
          <p:grpSpPr>
            <a:xfrm>
              <a:off x="1462913" y="2827813"/>
              <a:ext cx="609930" cy="609930"/>
              <a:chOff x="5370653" y="2523281"/>
              <a:chExt cx="1111170" cy="1111170"/>
            </a:xfrm>
          </p:grpSpPr>
          <p:sp>
            <p:nvSpPr>
              <p:cNvPr id="55" name="矩形 54"/>
              <p:cNvSpPr/>
              <p:nvPr>
                <p:custDataLst>
                  <p:tags r:id="rId6"/>
                </p:custDataLst>
              </p:nvPr>
            </p:nvSpPr>
            <p:spPr>
              <a:xfrm>
                <a:off x="5370653" y="2523281"/>
                <a:ext cx="1111170" cy="1111170"/>
              </a:xfrm>
              <a:prstGeom prst="rect">
                <a:avLst/>
              </a:prstGeom>
              <a:solidFill>
                <a:sysClr val="window" lastClr="FFFFFF"/>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sym typeface="思源黑体" panose="020B0500000000000000" pitchFamily="34" charset="-122"/>
                </a:endParaRPr>
              </a:p>
            </p:txBody>
          </p:sp>
          <p:cxnSp>
            <p:nvCxnSpPr>
              <p:cNvPr id="56" name="直接连接符 55"/>
              <p:cNvCxnSpPr>
                <a:stCxn id="55" idx="0"/>
                <a:endCxn id="55" idx="2"/>
              </p:cNvCxnSpPr>
              <p:nvPr>
                <p:custDataLst>
                  <p:tags r:id="rId7"/>
                </p:custDataLst>
              </p:nvPr>
            </p:nvCxnSpPr>
            <p:spPr>
              <a:xfrm>
                <a:off x="5926238" y="2523281"/>
                <a:ext cx="0" cy="1111170"/>
              </a:xfrm>
              <a:prstGeom prst="line">
                <a:avLst/>
              </a:prstGeom>
              <a:noFill/>
              <a:ln w="6350" cap="flat" cmpd="sng" algn="ctr">
                <a:solidFill>
                  <a:srgbClr val="C00000"/>
                </a:solidFill>
                <a:prstDash val="dashDot"/>
                <a:miter lim="800000"/>
              </a:ln>
              <a:effectLst/>
            </p:spPr>
          </p:cxnSp>
          <p:cxnSp>
            <p:nvCxnSpPr>
              <p:cNvPr id="57" name="直接连接符 56"/>
              <p:cNvCxnSpPr/>
              <p:nvPr>
                <p:custDataLst>
                  <p:tags r:id="rId8"/>
                </p:custDataLst>
              </p:nvPr>
            </p:nvCxnSpPr>
            <p:spPr>
              <a:xfrm rot="16200000">
                <a:off x="5926238" y="2523639"/>
                <a:ext cx="0" cy="1111170"/>
              </a:xfrm>
              <a:prstGeom prst="line">
                <a:avLst/>
              </a:prstGeom>
              <a:noFill/>
              <a:ln w="6350" cap="flat" cmpd="sng" algn="ctr">
                <a:solidFill>
                  <a:srgbClr val="C00000"/>
                </a:solidFill>
                <a:prstDash val="dashDot"/>
                <a:miter lim="800000"/>
              </a:ln>
              <a:effectLst/>
            </p:spPr>
          </p:cxnSp>
        </p:grpSp>
        <p:sp>
          <p:nvSpPr>
            <p:cNvPr id="58" name="矩形 57"/>
            <p:cNvSpPr/>
            <p:nvPr>
              <p:custDataLst>
                <p:tags r:id="rId5"/>
              </p:custDataLst>
            </p:nvPr>
          </p:nvSpPr>
          <p:spPr>
            <a:xfrm>
              <a:off x="1463165" y="2595541"/>
              <a:ext cx="525476" cy="800597"/>
            </a:xfrm>
            <a:prstGeom prst="rect">
              <a:avLst/>
            </a:prstGeom>
          </p:spPr>
          <p:txBody>
            <a:bodyPr wrap="square">
              <a:spAutoFit/>
            </a:bodyPr>
            <a:lstStyle/>
            <a:p>
              <a:pPr lvl="0" defTabSz="1218565">
                <a:lnSpc>
                  <a:spcPct val="150000"/>
                </a:lnSpc>
                <a:defRPr/>
              </a:pPr>
              <a:r>
                <a:rPr lang="zh-CN" altLang="en-US" sz="3200" kern="300" dirty="0">
                  <a:solidFill>
                    <a:srgbClr val="C00000"/>
                  </a:solidFill>
                  <a:latin typeface="微软雅黑 Light" panose="020B0502040204020203" charset="-122"/>
                  <a:ea typeface="思源宋体 CN Heavy" panose="02020900000000000000" pitchFamily="18" charset="-122"/>
                  <a:cs typeface="明兰_UI_TC" pitchFamily="2" charset="-122"/>
                  <a:sym typeface="思源黑体" panose="020B0500000000000000" pitchFamily="34" charset="-122"/>
                </a:rPr>
                <a:t>读</a:t>
              </a:r>
            </a:p>
          </p:txBody>
        </p:sp>
      </p:gr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strVal val="(6*min(max(#ppt_w*#ppt_h,.3),1)-7.4)/-.7*#ppt_w"/>
                                          </p:val>
                                        </p:tav>
                                        <p:tav tm="100000">
                                          <p:val>
                                            <p:strVal val="#ppt_w"/>
                                          </p:val>
                                        </p:tav>
                                      </p:tavLst>
                                    </p:anim>
                                    <p:anim calcmode="lin" valueType="num">
                                      <p:cBhvr>
                                        <p:cTn id="8" dur="500" fill="hold"/>
                                        <p:tgtEl>
                                          <p:spTgt spid="37"/>
                                        </p:tgtEl>
                                        <p:attrNameLst>
                                          <p:attrName>ppt_h</p:attrName>
                                        </p:attrNameLst>
                                      </p:cBhvr>
                                      <p:tavLst>
                                        <p:tav tm="0">
                                          <p:val>
                                            <p:strVal val="(6*min(max(#ppt_w*#ppt_h,.3),1)-7.4)/-.7*#ppt_h"/>
                                          </p:val>
                                        </p:tav>
                                        <p:tav tm="100000">
                                          <p:val>
                                            <p:strVal val="#ppt_h"/>
                                          </p:val>
                                        </p:tav>
                                      </p:tavLst>
                                    </p:anim>
                                    <p:anim calcmode="lin" valueType="num">
                                      <p:cBhvr>
                                        <p:cTn id="9" dur="500" fill="hold"/>
                                        <p:tgtEl>
                                          <p:spTgt spid="37"/>
                                        </p:tgtEl>
                                        <p:attrNameLst>
                                          <p:attrName>ppt_x</p:attrName>
                                        </p:attrNameLst>
                                      </p:cBhvr>
                                      <p:tavLst>
                                        <p:tav tm="0">
                                          <p:val>
                                            <p:fltVal val="0.5"/>
                                          </p:val>
                                        </p:tav>
                                        <p:tav tm="100000">
                                          <p:val>
                                            <p:strVal val="#ppt_x"/>
                                          </p:val>
                                        </p:tav>
                                      </p:tavLst>
                                    </p:anim>
                                    <p:anim calcmode="lin" valueType="num">
                                      <p:cBhvr>
                                        <p:cTn id="10" dur="500" fill="hold"/>
                                        <p:tgtEl>
                                          <p:spTgt spid="37"/>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outVertical)">
                                      <p:cBhvr>
                                        <p:cTn id="14" dur="1000"/>
                                        <p:tgtEl>
                                          <p:spTgt spid="38"/>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53" presetClass="entr" presetSubtype="16" fill="hold" nodeType="withEffect">
                                  <p:stCondLst>
                                    <p:cond delay="100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nodeType="withEffect">
                                  <p:stCondLst>
                                    <p:cond delay="100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par>
                                <p:cTn id="29" presetID="53" presetClass="entr" presetSubtype="16" fill="hold" nodeType="withEffect">
                                  <p:stCondLst>
                                    <p:cond delay="100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par>
                                <p:cTn id="34" presetID="53" presetClass="entr" presetSubtype="16" fill="hold" nodeType="withEffect">
                                  <p:stCondLst>
                                    <p:cond delay="1000"/>
                                  </p:stCondLst>
                                  <p:childTnLst>
                                    <p:set>
                                      <p:cBhvr>
                                        <p:cTn id="35" dur="1" fill="hold">
                                          <p:stCondLst>
                                            <p:cond delay="0"/>
                                          </p:stCondLst>
                                        </p:cTn>
                                        <p:tgtEl>
                                          <p:spTgt spid="53"/>
                                        </p:tgtEl>
                                        <p:attrNameLst>
                                          <p:attrName>style.visibility</p:attrName>
                                        </p:attrNameLst>
                                      </p:cBhvr>
                                      <p:to>
                                        <p:strVal val="visible"/>
                                      </p:to>
                                    </p:set>
                                    <p:anim calcmode="lin" valueType="num">
                                      <p:cBhvr>
                                        <p:cTn id="36" dur="500" fill="hold"/>
                                        <p:tgtEl>
                                          <p:spTgt spid="53"/>
                                        </p:tgtEl>
                                        <p:attrNameLst>
                                          <p:attrName>ppt_w</p:attrName>
                                        </p:attrNameLst>
                                      </p:cBhvr>
                                      <p:tavLst>
                                        <p:tav tm="0">
                                          <p:val>
                                            <p:fltVal val="0"/>
                                          </p:val>
                                        </p:tav>
                                        <p:tav tm="100000">
                                          <p:val>
                                            <p:strVal val="#ppt_w"/>
                                          </p:val>
                                        </p:tav>
                                      </p:tavLst>
                                    </p:anim>
                                    <p:anim calcmode="lin" valueType="num">
                                      <p:cBhvr>
                                        <p:cTn id="37" dur="500" fill="hold"/>
                                        <p:tgtEl>
                                          <p:spTgt spid="53"/>
                                        </p:tgtEl>
                                        <p:attrNameLst>
                                          <p:attrName>ppt_h</p:attrName>
                                        </p:attrNameLst>
                                      </p:cBhvr>
                                      <p:tavLst>
                                        <p:tav tm="0">
                                          <p:val>
                                            <p:fltVal val="0"/>
                                          </p:val>
                                        </p:tav>
                                        <p:tav tm="100000">
                                          <p:val>
                                            <p:strVal val="#ppt_h"/>
                                          </p:val>
                                        </p:tav>
                                      </p:tavLst>
                                    </p:anim>
                                    <p:animEffect transition="in" filter="fade">
                                      <p:cBhvr>
                                        <p:cTn id="3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A-102226"/>
          <p:cNvGrpSpPr/>
          <p:nvPr>
            <p:custDataLst>
              <p:tags r:id="rId1"/>
            </p:custDataLst>
          </p:nvPr>
        </p:nvGrpSpPr>
        <p:grpSpPr>
          <a:xfrm>
            <a:off x="1609279" y="1789345"/>
            <a:ext cx="5913281" cy="244774"/>
            <a:chOff x="1170035" y="1491630"/>
            <a:chExt cx="6740066" cy="255096"/>
          </a:xfrm>
          <a:solidFill>
            <a:srgbClr val="C00000"/>
          </a:solidFill>
        </p:grpSpPr>
        <p:grpSp>
          <p:nvGrpSpPr>
            <p:cNvPr id="11" name="组合 10"/>
            <p:cNvGrpSpPr/>
            <p:nvPr/>
          </p:nvGrpSpPr>
          <p:grpSpPr>
            <a:xfrm>
              <a:off x="4118171" y="1491630"/>
              <a:ext cx="887762" cy="255096"/>
              <a:chOff x="3965502" y="1879809"/>
              <a:chExt cx="1193100" cy="342834"/>
            </a:xfrm>
            <a:grpFill/>
          </p:grpSpPr>
          <p:sp>
            <p:nvSpPr>
              <p:cNvPr id="12" name="PA-dark-star-shape_15445"/>
              <p:cNvSpPr>
                <a:spLocks noChangeAspect="1"/>
              </p:cNvSpPr>
              <p:nvPr>
                <p:custDataLst>
                  <p:tags r:id="rId4"/>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3" name="PA-dark-star-shape_15445"/>
              <p:cNvSpPr>
                <a:spLocks noChangeAspect="1"/>
              </p:cNvSpPr>
              <p:nvPr>
                <p:custDataLst>
                  <p:tags r:id="rId5"/>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4" name="PA-dark-star-shape_15445"/>
              <p:cNvSpPr>
                <a:spLocks noChangeAspect="1"/>
              </p:cNvSpPr>
              <p:nvPr>
                <p:custDataLst>
                  <p:tags r:id="rId6"/>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5" name="PA-dark-star-shape_15445"/>
              <p:cNvSpPr>
                <a:spLocks noChangeAspect="1"/>
              </p:cNvSpPr>
              <p:nvPr>
                <p:custDataLst>
                  <p:tags r:id="rId7"/>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6" name="PA-dark-star-shape_15445"/>
              <p:cNvSpPr>
                <a:spLocks noChangeAspect="1"/>
              </p:cNvSpPr>
              <p:nvPr>
                <p:custDataLst>
                  <p:tags r:id="rId8"/>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17" name="组合 16"/>
            <p:cNvGrpSpPr/>
            <p:nvPr/>
          </p:nvGrpSpPr>
          <p:grpSpPr>
            <a:xfrm>
              <a:off x="1170035" y="1619178"/>
              <a:ext cx="6740066" cy="0"/>
              <a:chOff x="1170035" y="2082167"/>
              <a:chExt cx="6740066" cy="0"/>
            </a:xfrm>
            <a:grpFill/>
          </p:grpSpPr>
          <p:cxnSp>
            <p:nvCxnSpPr>
              <p:cNvPr id="18" name="PA-直接连接符 6"/>
              <p:cNvCxnSpPr/>
              <p:nvPr>
                <p:custDataLst>
                  <p:tags r:id="rId2"/>
                </p:custDataLst>
              </p:nvPr>
            </p:nvCxnSpPr>
            <p:spPr>
              <a:xfrm>
                <a:off x="5148064" y="2082167"/>
                <a:ext cx="2762037" cy="0"/>
              </a:xfrm>
              <a:prstGeom prst="line">
                <a:avLst/>
              </a:prstGeom>
              <a:grpFill/>
              <a:ln w="15875" cap="flat" cmpd="sng" algn="ctr">
                <a:solidFill>
                  <a:srgbClr val="E71E17"/>
                </a:solidFill>
                <a:prstDash val="solid"/>
                <a:miter lim="800000"/>
              </a:ln>
              <a:effectLst/>
            </p:spPr>
          </p:cxnSp>
          <p:cxnSp>
            <p:nvCxnSpPr>
              <p:cNvPr id="19" name="PA-直接连接符 7"/>
              <p:cNvCxnSpPr/>
              <p:nvPr>
                <p:custDataLst>
                  <p:tags r:id="rId3"/>
                </p:custDataLst>
              </p:nvPr>
            </p:nvCxnSpPr>
            <p:spPr>
              <a:xfrm>
                <a:off x="1170035" y="2082167"/>
                <a:ext cx="2825901" cy="0"/>
              </a:xfrm>
              <a:prstGeom prst="line">
                <a:avLst/>
              </a:prstGeom>
              <a:grpFill/>
              <a:ln w="15875" cap="flat" cmpd="sng" algn="ctr">
                <a:solidFill>
                  <a:srgbClr val="E71E17"/>
                </a:solidFill>
                <a:prstDash val="solid"/>
                <a:miter lim="800000"/>
              </a:ln>
              <a:effectLst/>
            </p:spPr>
          </p:cxnSp>
        </p:grpSp>
      </p:grpSp>
      <p:grpSp>
        <p:nvGrpSpPr>
          <p:cNvPr id="24" name="组合 23"/>
          <p:cNvGrpSpPr/>
          <p:nvPr/>
        </p:nvGrpSpPr>
        <p:grpSpPr>
          <a:xfrm>
            <a:off x="3517288" y="1049843"/>
            <a:ext cx="2154413" cy="550960"/>
            <a:chOff x="689186" y="2296781"/>
            <a:chExt cx="2533206" cy="583085"/>
          </a:xfrm>
        </p:grpSpPr>
        <p:sp>
          <p:nvSpPr>
            <p:cNvPr id="25" name="对角圆角矩形 24"/>
            <p:cNvSpPr/>
            <p:nvPr/>
          </p:nvSpPr>
          <p:spPr>
            <a:xfrm>
              <a:off x="935024" y="2360753"/>
              <a:ext cx="1917577" cy="519113"/>
            </a:xfrm>
            <a:prstGeom prst="round2DiagRect">
              <a:avLst>
                <a:gd name="adj1" fmla="val 50000"/>
                <a:gd name="adj2" fmla="val 0"/>
              </a:avLst>
            </a:prstGeom>
            <a:gradFill>
              <a:gsLst>
                <a:gs pos="89000">
                  <a:srgbClr val="C00000"/>
                </a:gs>
                <a:gs pos="35000">
                  <a:srgbClr val="FF3300"/>
                </a:gs>
              </a:gsLst>
              <a:lin ang="5400000" scaled="1"/>
            </a:gradFill>
            <a:ln w="25400" cap="flat" cmpd="sng" algn="ctr">
              <a:gradFill flip="none" rotWithShape="1">
                <a:gsLst>
                  <a:gs pos="0">
                    <a:srgbClr val="FFF200"/>
                  </a:gs>
                  <a:gs pos="45000">
                    <a:srgbClr val="FF7A00"/>
                  </a:gs>
                  <a:gs pos="70000">
                    <a:srgbClr val="FF0300"/>
                  </a:gs>
                  <a:gs pos="100000">
                    <a:srgbClr val="4D0808"/>
                  </a:gs>
                </a:gsLst>
                <a:lin ang="8100000" scaled="1"/>
                <a:tileRect/>
              </a:gradFill>
              <a:prstDash val="solid"/>
            </a:ln>
            <a:effectLst>
              <a:reflection blurRad="6350" stA="52000" endA="300" endPos="35000" dir="5400000" sy="-100000" algn="bl" rotWithShape="0"/>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6" name="五角星 25"/>
            <p:cNvSpPr/>
            <p:nvPr/>
          </p:nvSpPr>
          <p:spPr>
            <a:xfrm rot="20868462">
              <a:off x="802226" y="2296781"/>
              <a:ext cx="458994" cy="381068"/>
            </a:xfrm>
            <a:prstGeom prst="star5">
              <a:avLst/>
            </a:prstGeom>
            <a:gradFill flip="none" rotWithShape="1">
              <a:gsLst>
                <a:gs pos="17000">
                  <a:srgbClr val="FFF200"/>
                </a:gs>
                <a:gs pos="79000">
                  <a:srgbClr val="FF7A00"/>
                </a:gs>
              </a:gsLst>
              <a:path path="circle">
                <a:fillToRect l="50000" t="50000" r="50000" b="50000"/>
              </a:path>
              <a:tileRect/>
            </a:gradFill>
            <a:ln w="12700" cap="flat" cmpd="sng" algn="ctr">
              <a:solidFill>
                <a:srgbClr val="FFFF00"/>
              </a:solidFill>
              <a:prstDash val="solid"/>
            </a:ln>
            <a:effectLst>
              <a:outerShdw blurRad="38100" sx="102000" sy="102000" algn="ctr" rotWithShape="0">
                <a:prstClr val="black"/>
              </a:outerShdw>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7" name="TextBox 495"/>
            <p:cNvSpPr txBox="1"/>
            <p:nvPr/>
          </p:nvSpPr>
          <p:spPr>
            <a:xfrm>
              <a:off x="689186" y="2408008"/>
              <a:ext cx="2533206" cy="432784"/>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defTabSz="1218565">
                <a:defRPr/>
              </a:pPr>
              <a:r>
                <a:rPr lang="zh-CN" altLang="en-US" sz="2070" b="0" dirty="0" smtClean="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第二部</a:t>
              </a:r>
              <a:r>
                <a:rPr lang="zh-CN" altLang="en-US" sz="207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分</a:t>
              </a:r>
              <a:endParaRPr lang="zh-CN" altLang="en-US" sz="135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endParaRPr>
            </a:p>
          </p:txBody>
        </p:sp>
      </p:grpSp>
      <p:pic>
        <p:nvPicPr>
          <p:cNvPr id="2" name="图片 1" descr="图形1"/>
          <p:cNvPicPr>
            <a:picLocks noChangeAspect="1"/>
          </p:cNvPicPr>
          <p:nvPr userDrawn="1"/>
        </p:nvPicPr>
        <p:blipFill>
          <a:blip r:embed="rId11"/>
          <a:stretch>
            <a:fillRect/>
          </a:stretch>
        </p:blipFill>
        <p:spPr>
          <a:xfrm flipH="1">
            <a:off x="7139940" y="947738"/>
            <a:ext cx="999173" cy="563880"/>
          </a:xfrm>
          <a:prstGeom prst="rect">
            <a:avLst/>
          </a:prstGeom>
        </p:spPr>
      </p:pic>
      <p:pic>
        <p:nvPicPr>
          <p:cNvPr id="7" name="图片 6"/>
          <p:cNvPicPr>
            <a:picLocks noChangeAspect="1"/>
          </p:cNvPicPr>
          <p:nvPr/>
        </p:nvPicPr>
        <p:blipFill rotWithShape="1">
          <a:blip r:embed="rId12">
            <a:extLst>
              <a:ext uri="{28A0092B-C50C-407E-A947-70E740481C1C}">
                <a14:useLocalDpi xmlns:a14="http://schemas.microsoft.com/office/drawing/2010/main" val="0"/>
              </a:ext>
            </a:extLst>
          </a:blip>
          <a:srcRect t="31234"/>
          <a:stretch>
            <a:fillRect/>
          </a:stretch>
        </p:blipFill>
        <p:spPr>
          <a:xfrm>
            <a:off x="0" y="-11062"/>
            <a:ext cx="4141142" cy="1737086"/>
          </a:xfrm>
          <a:prstGeom prst="rect">
            <a:avLst/>
          </a:prstGeom>
        </p:spPr>
      </p:pic>
      <p:sp>
        <p:nvSpPr>
          <p:cNvPr id="31" name="文本框 3"/>
          <p:cNvSpPr>
            <a:spLocks noChangeArrowheads="1"/>
          </p:cNvSpPr>
          <p:nvPr/>
        </p:nvSpPr>
        <p:spPr bwMode="auto">
          <a:xfrm>
            <a:off x="135890" y="2212975"/>
            <a:ext cx="8761095" cy="579120"/>
          </a:xfrm>
          <a:prstGeom prst="rect">
            <a:avLst/>
          </a:prstGeom>
          <a:noFill/>
          <a:ln>
            <a:noFill/>
          </a:ln>
        </p:spPr>
        <p:txBody>
          <a:bodyPr wrap="square" lIns="25566" tIns="12783" rIns="25566" bIns="12783">
            <a:spAutoFit/>
          </a:bodyPr>
          <a:lstStyle/>
          <a:p>
            <a:pPr lvl="0" algn="ctr">
              <a:defRPr/>
            </a:pPr>
            <a:r>
              <a:rPr kumimoji="0" lang="zh-CN" altLang="en-US" sz="3600" i="0" u="none" strike="noStrike" kern="1200" cap="none" spc="0" normalizeH="0" baseline="0" dirty="0">
                <a:gradFill flip="none" rotWithShape="1">
                  <a:gsLst>
                    <a:gs pos="0">
                      <a:srgbClr val="EE0000"/>
                    </a:gs>
                    <a:gs pos="31000">
                      <a:srgbClr val="F83934"/>
                    </a:gs>
                    <a:gs pos="50000">
                      <a:srgbClr val="FF0000">
                        <a:shade val="67500"/>
                        <a:satMod val="115000"/>
                      </a:srgbClr>
                    </a:gs>
                    <a:gs pos="100000">
                      <a:srgbClr val="FF0000">
                        <a:shade val="100000"/>
                        <a:satMod val="115000"/>
                      </a:srgbClr>
                    </a:gs>
                  </a:gsLst>
                  <a:path path="circle">
                    <a:fillToRect t="100000" r="100000"/>
                  </a:path>
                  <a:tileRect l="-100000" b="-100000"/>
                </a:gradFill>
                <a:effectLst>
                  <a:glow rad="88900">
                    <a:srgbClr val="FFFFFF"/>
                  </a:glow>
                </a:effectLst>
                <a:latin typeface="微软雅黑 Light" panose="020B0502040204020203" charset="-122"/>
                <a:ea typeface="思源宋体 CN Heavy" panose="02020900000000000000" pitchFamily="18" charset="-122"/>
                <a:sym typeface="+mn-lt"/>
              </a:rPr>
              <a:t>什么是中央八项规定精神？</a:t>
            </a:r>
          </a:p>
        </p:txBody>
      </p:sp>
    </p:spTree>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advClick="0" advTm="1000">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100" fill="hold"/>
                                        <p:tgtEl>
                                          <p:spTgt spid="24"/>
                                        </p:tgtEl>
                                      </p:cBhvr>
                                      <p:by x="115000" y="115000"/>
                                    </p:animScale>
                                  </p:childTnLst>
                                </p:cTn>
                              </p:par>
                              <p:par>
                                <p:cTn id="13" presetID="6" presetClass="emph" presetSubtype="0" fill="hold" nodeType="withEffect">
                                  <p:stCondLst>
                                    <p:cond delay="200"/>
                                  </p:stCondLst>
                                  <p:childTnLst>
                                    <p:animScale>
                                      <p:cBhvr>
                                        <p:cTn id="14" dur="100" fill="hold"/>
                                        <p:tgtEl>
                                          <p:spTgt spid="24"/>
                                        </p:tgtEl>
                                      </p:cBhvr>
                                      <p:by x="85000" y="85000"/>
                                    </p:animScale>
                                  </p:childTnLst>
                                </p:cTn>
                              </p:par>
                            </p:childTnLst>
                          </p:cTn>
                        </p:par>
                        <p:par>
                          <p:cTn id="15" fill="hold">
                            <p:stCondLst>
                              <p:cond delay="1000"/>
                            </p:stCondLst>
                            <p:childTnLst>
                              <p:par>
                                <p:cTn id="16" presetID="6" presetClass="emph" presetSubtype="0" fill="hold" nodeType="afterEffect">
                                  <p:stCondLst>
                                    <p:cond delay="0"/>
                                  </p:stCondLst>
                                  <p:childTnLst>
                                    <p:animScale>
                                      <p:cBhvr>
                                        <p:cTn id="17" dur="100" fill="hold"/>
                                        <p:tgtEl>
                                          <p:spTgt spid="24"/>
                                        </p:tgtEl>
                                      </p:cBhvr>
                                      <p:by x="105000" y="105000"/>
                                    </p:animScale>
                                  </p:childTnLst>
                                </p:cTn>
                              </p:par>
                              <p:par>
                                <p:cTn id="18" presetID="6" presetClass="emph" presetSubtype="0" fill="hold" nodeType="withEffect">
                                  <p:stCondLst>
                                    <p:cond delay="200"/>
                                  </p:stCondLst>
                                  <p:childTnLst>
                                    <p:animScale>
                                      <p:cBhvr>
                                        <p:cTn id="19" dur="100" fill="hold"/>
                                        <p:tgtEl>
                                          <p:spTgt spid="24"/>
                                        </p:tgtEl>
                                      </p:cBhvr>
                                      <p:by x="95000" y="95000"/>
                                    </p:animScale>
                                  </p:childTnLst>
                                </p:cTn>
                              </p:par>
                            </p:childTnLst>
                          </p:cTn>
                        </p:par>
                        <p:par>
                          <p:cTn id="20" fill="hold">
                            <p:stCondLst>
                              <p:cond delay="150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3" presetClass="entr" presetSubtype="528" fill="hold" grpId="0" nodeType="withEffect">
                                  <p:stCondLst>
                                    <p:cond delay="900"/>
                                  </p:stCondLst>
                                  <p:iterate type="lt">
                                    <p:tmPct val="10000"/>
                                  </p:iterate>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ppt_x</p:attrName>
                                        </p:attrNameLst>
                                      </p:cBhvr>
                                      <p:tavLst>
                                        <p:tav tm="0">
                                          <p:val>
                                            <p:fltVal val="0.5"/>
                                          </p:val>
                                        </p:tav>
                                        <p:tav tm="100000">
                                          <p:val>
                                            <p:strVal val="#ppt_x"/>
                                          </p:val>
                                        </p:tav>
                                      </p:tavLst>
                                    </p:anim>
                                    <p:anim calcmode="lin" valueType="num">
                                      <p:cBhvr>
                                        <p:cTn id="40" dur="1000" fill="hold"/>
                                        <p:tgtEl>
                                          <p:spTgt spid="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17"/>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18"/>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2"/>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二、什么是中央八项规定精神？</a:t>
            </a:r>
          </a:p>
        </p:txBody>
      </p:sp>
      <p:cxnSp>
        <p:nvCxnSpPr>
          <p:cNvPr id="7" name="Aitds2"/>
          <p:cNvCxnSpPr/>
          <p:nvPr>
            <p:custDataLst>
              <p:tags r:id="rId3"/>
            </p:custDataLst>
          </p:nvPr>
        </p:nvCxnSpPr>
        <p:spPr>
          <a:xfrm flipV="1">
            <a:off x="2520452" y="2409959"/>
            <a:ext cx="5720715" cy="953"/>
          </a:xfrm>
          <a:prstGeom prst="line">
            <a:avLst/>
          </a:prstGeom>
          <a:noFill/>
          <a:ln w="9525" cap="flat" cmpd="sng" algn="ctr">
            <a:solidFill>
              <a:srgbClr val="C00000"/>
            </a:solidFill>
            <a:prstDash val="dash"/>
            <a:miter lim="800000"/>
          </a:ln>
          <a:effectLst/>
        </p:spPr>
      </p:cxnSp>
      <p:sp>
        <p:nvSpPr>
          <p:cNvPr id="13" name="Aitds10"/>
          <p:cNvSpPr/>
          <p:nvPr>
            <p:custDataLst>
              <p:tags r:id="rId4"/>
            </p:custDataLst>
          </p:nvPr>
        </p:nvSpPr>
        <p:spPr>
          <a:xfrm>
            <a:off x="2468404" y="1171575"/>
            <a:ext cx="5768816" cy="1060450"/>
          </a:xfrm>
          <a:prstGeom prst="rect">
            <a:avLst/>
          </a:prstGeom>
        </p:spPr>
        <p:txBody>
          <a:bodyPr wrap="square">
            <a:spAutoFit/>
            <a:scene3d>
              <a:camera prst="orthographicFront"/>
              <a:lightRig rig="threePt" dir="t"/>
            </a:scene3d>
            <a:sp3d contourW="12700">
              <a:contourClr>
                <a:srgbClr val="FF0000"/>
              </a:contourClr>
            </a:sp3d>
          </a:bodyPr>
          <a:lstStyle/>
          <a:p>
            <a:pPr lvl="0" algn="just">
              <a:lnSpc>
                <a:spcPct val="150000"/>
              </a:lnSpc>
              <a:defRPr/>
            </a:pP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lt"/>
              </a:rPr>
              <a:t>中央八项规定出台以后，在全国范围内具有导向作用，各级党组织向中央树立的标杆看齐。根据中央八项规定，各地各部门也制定了自己的具体规定，这些规定均属于落实中央八项规定精神的细则。</a:t>
            </a:r>
          </a:p>
        </p:txBody>
      </p:sp>
      <p:cxnSp>
        <p:nvCxnSpPr>
          <p:cNvPr id="15" name="Aitds3"/>
          <p:cNvCxnSpPr/>
          <p:nvPr>
            <p:custDataLst>
              <p:tags r:id="rId5"/>
            </p:custDataLst>
          </p:nvPr>
        </p:nvCxnSpPr>
        <p:spPr>
          <a:xfrm>
            <a:off x="986518" y="2775409"/>
            <a:ext cx="5535386" cy="0"/>
          </a:xfrm>
          <a:prstGeom prst="line">
            <a:avLst/>
          </a:prstGeom>
          <a:noFill/>
          <a:ln w="9525" cap="flat" cmpd="sng" algn="ctr">
            <a:solidFill>
              <a:srgbClr val="C00000"/>
            </a:solidFill>
            <a:prstDash val="dash"/>
            <a:miter lim="800000"/>
          </a:ln>
          <a:effectLst/>
        </p:spPr>
      </p:cxnSp>
      <p:sp>
        <p:nvSpPr>
          <p:cNvPr id="18" name="Aitds11"/>
          <p:cNvSpPr/>
          <p:nvPr>
            <p:custDataLst>
              <p:tags r:id="rId6"/>
            </p:custDataLst>
          </p:nvPr>
        </p:nvSpPr>
        <p:spPr>
          <a:xfrm>
            <a:off x="690086" y="2919730"/>
            <a:ext cx="5831681" cy="1476375"/>
          </a:xfrm>
          <a:prstGeom prst="rect">
            <a:avLst/>
          </a:prstGeom>
        </p:spPr>
        <p:txBody>
          <a:bodyPr wrap="square">
            <a:spAutoFit/>
            <a:scene3d>
              <a:camera prst="orthographicFront"/>
              <a:lightRig rig="threePt" dir="t"/>
            </a:scene3d>
            <a:sp3d contourW="12700">
              <a:contourClr>
                <a:srgbClr val="FF0000"/>
              </a:contourClr>
            </a:sp3d>
          </a:bodyPr>
          <a:lstStyle/>
          <a:p>
            <a:pPr lvl="0" algn="just">
              <a:lnSpc>
                <a:spcPct val="150000"/>
              </a:lnSpc>
              <a:defRPr/>
            </a:pPr>
            <a:r>
              <a:rPr lang="zh-CN" altLang="en-US"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中央八项规定精神实质是：厉行勤俭节约、反对奢侈浪费和奢靡之风、廉洁从政、工作作风务实等，与此相违背的，就是违反了中央八项规定精神。因此，</a:t>
            </a:r>
            <a:r>
              <a:rPr lang="en-US" altLang="zh-CN"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a:t>
            </a:r>
            <a:r>
              <a:rPr lang="zh-CN" altLang="en-US"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违反中央八项规定精神问题</a:t>
            </a:r>
            <a:r>
              <a:rPr lang="en-US" altLang="zh-CN"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a:t>
            </a:r>
            <a:r>
              <a:rPr lang="zh-CN" altLang="en-US"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是指违反</a:t>
            </a:r>
            <a:r>
              <a:rPr lang="en-US" altLang="zh-CN"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a:t>
            </a:r>
            <a:r>
              <a:rPr lang="zh-CN" altLang="en-US"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中央八项规定精神</a:t>
            </a:r>
            <a:r>
              <a:rPr lang="en-US" altLang="zh-CN"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a:t>
            </a:r>
            <a:r>
              <a:rPr lang="zh-CN" altLang="en-US"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所列类型之问题的违纪行为，即</a:t>
            </a:r>
            <a:r>
              <a:rPr lang="en-US" altLang="zh-CN"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a:t>
            </a:r>
            <a:r>
              <a:rPr lang="zh-CN" altLang="en-US"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四风</a:t>
            </a:r>
            <a:r>
              <a:rPr lang="en-US" altLang="zh-CN"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a:t>
            </a:r>
            <a:r>
              <a:rPr lang="zh-CN" altLang="en-US" sz="1200" dirty="0">
                <a:solidFill>
                  <a:schemeClr val="tx1">
                    <a:lumMod val="85000"/>
                    <a:lumOff val="15000"/>
                  </a:schemeClr>
                </a:solidFill>
                <a:latin typeface="思源黑体 CN Bold" panose="020B0800000000000000" charset="-122"/>
                <a:ea typeface="思源黑体 CN Bold" panose="020B0800000000000000" charset="-122"/>
                <a:cs typeface="思源黑体 CN Bold" panose="020B0800000000000000" charset="-122"/>
                <a:sym typeface="+mn-lt"/>
              </a:rPr>
              <a:t>（形式主义、官僚主义、享乐主义、奢靡之风）方面的违纪行为。</a:t>
            </a:r>
            <a:r>
              <a:rPr lang="zh-CN" altLang="en-US" sz="1200"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lt"/>
              </a:rPr>
              <a:t>对广大党员而言，违反的不是中央八项规定，而是中央八项规定精神。</a:t>
            </a:r>
          </a:p>
        </p:txBody>
      </p:sp>
      <p:graphicFrame>
        <p:nvGraphicFramePr>
          <p:cNvPr id="20" name="对象 19"/>
          <p:cNvGraphicFramePr>
            <a:graphicFrameLocks noChangeAspect="1"/>
          </p:cNvGraphicFramePr>
          <p:nvPr userDrawn="1">
            <p:custDataLst>
              <p:tags r:id="rId7"/>
            </p:custDataLst>
          </p:nvPr>
        </p:nvGraphicFramePr>
        <p:xfrm>
          <a:off x="6768779" y="2901448"/>
          <a:ext cx="1962524" cy="1874129"/>
        </p:xfrm>
        <a:graphic>
          <a:graphicData uri="http://schemas.openxmlformats.org/presentationml/2006/ole">
            <mc:AlternateContent xmlns:mc="http://schemas.openxmlformats.org/markup-compatibility/2006">
              <mc:Choice xmlns:v="urn:schemas-microsoft-com:vml" Requires="v">
                <p:oleObj spid="_x0000_s2262" name="CorelDRAW" r:id="rId20" imgW="4432300" imgH="4229100" progId="CorelDraw.Graphic.16">
                  <p:embed/>
                </p:oleObj>
              </mc:Choice>
              <mc:Fallback>
                <p:oleObj name="CorelDRAW" r:id="rId20" imgW="4432300" imgH="4229100" progId="CorelDraw.Graphic.16">
                  <p:embed/>
                  <p:pic>
                    <p:nvPicPr>
                      <p:cNvPr id="0" name="对象 12"/>
                      <p:cNvPicPr/>
                      <p:nvPr/>
                    </p:nvPicPr>
                    <p:blipFill>
                      <a:blip r:embed="rId21"/>
                      <a:stretch>
                        <a:fillRect/>
                      </a:stretch>
                    </p:blipFill>
                    <p:spPr>
                      <a:xfrm>
                        <a:off x="6768779" y="2901448"/>
                        <a:ext cx="1962524" cy="1874129"/>
                      </a:xfrm>
                      <a:prstGeom prst="rect">
                        <a:avLst/>
                      </a:prstGeom>
                    </p:spPr>
                  </p:pic>
                </p:oleObj>
              </mc:Fallback>
            </mc:AlternateContent>
          </a:graphicData>
        </a:graphic>
      </p:graphicFrame>
      <p:grpSp>
        <p:nvGrpSpPr>
          <p:cNvPr id="21" name="组合 20"/>
          <p:cNvGrpSpPr/>
          <p:nvPr userDrawn="1"/>
        </p:nvGrpSpPr>
        <p:grpSpPr>
          <a:xfrm>
            <a:off x="479584" y="1394301"/>
            <a:ext cx="1702118" cy="829151"/>
            <a:chOff x="8076101" y="3896700"/>
            <a:chExt cx="1568351" cy="784923"/>
          </a:xfrm>
        </p:grpSpPr>
        <p:pic>
          <p:nvPicPr>
            <p:cNvPr id="22" name="图片 21"/>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8076101" y="4294882"/>
              <a:ext cx="1568351" cy="386741"/>
            </a:xfrm>
            <a:prstGeom prst="rect">
              <a:avLst/>
            </a:prstGeom>
          </p:spPr>
        </p:pic>
        <p:grpSp>
          <p:nvGrpSpPr>
            <p:cNvPr id="24" name="Group 4"/>
            <p:cNvGrpSpPr>
              <a:grpSpLocks noChangeAspect="1"/>
            </p:cNvGrpSpPr>
            <p:nvPr/>
          </p:nvGrpSpPr>
          <p:grpSpPr bwMode="auto">
            <a:xfrm>
              <a:off x="8269864" y="3896700"/>
              <a:ext cx="1188354" cy="762482"/>
              <a:chOff x="5081" y="3395"/>
              <a:chExt cx="1105" cy="709"/>
            </a:xfrm>
          </p:grpSpPr>
          <p:sp>
            <p:nvSpPr>
              <p:cNvPr id="25" name="AutoShape 3"/>
              <p:cNvSpPr>
                <a:spLocks noChangeAspect="1" noChangeArrowheads="1" noTextEdit="1"/>
              </p:cNvSpPr>
              <p:nvPr>
                <p:custDataLst>
                  <p:tags r:id="rId9"/>
                </p:custDataLst>
              </p:nvPr>
            </p:nvSpPr>
            <p:spPr bwMode="auto">
              <a:xfrm>
                <a:off x="5081" y="3395"/>
                <a:ext cx="1105"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sp>
            <p:nvSpPr>
              <p:cNvPr id="61" name="Freeform 5"/>
              <p:cNvSpPr/>
              <p:nvPr>
                <p:custDataLst>
                  <p:tags r:id="rId10"/>
                </p:custDataLst>
              </p:nvPr>
            </p:nvSpPr>
            <p:spPr bwMode="auto">
              <a:xfrm>
                <a:off x="5328" y="3725"/>
                <a:ext cx="612" cy="380"/>
              </a:xfrm>
              <a:custGeom>
                <a:avLst/>
                <a:gdLst>
                  <a:gd name="T0" fmla="*/ 447 w 450"/>
                  <a:gd name="T1" fmla="*/ 221 h 280"/>
                  <a:gd name="T2" fmla="*/ 450 w 450"/>
                  <a:gd name="T3" fmla="*/ 218 h 280"/>
                  <a:gd name="T4" fmla="*/ 450 w 450"/>
                  <a:gd name="T5" fmla="*/ 215 h 280"/>
                  <a:gd name="T6" fmla="*/ 402 w 450"/>
                  <a:gd name="T7" fmla="*/ 79 h 280"/>
                  <a:gd name="T8" fmla="*/ 278 w 450"/>
                  <a:gd name="T9" fmla="*/ 0 h 280"/>
                  <a:gd name="T10" fmla="*/ 261 w 450"/>
                  <a:gd name="T11" fmla="*/ 25 h 280"/>
                  <a:gd name="T12" fmla="*/ 278 w 450"/>
                  <a:gd name="T13" fmla="*/ 28 h 280"/>
                  <a:gd name="T14" fmla="*/ 237 w 450"/>
                  <a:gd name="T15" fmla="*/ 148 h 280"/>
                  <a:gd name="T16" fmla="*/ 233 w 450"/>
                  <a:gd name="T17" fmla="*/ 64 h 280"/>
                  <a:gd name="T18" fmla="*/ 225 w 450"/>
                  <a:gd name="T19" fmla="*/ 67 h 280"/>
                  <a:gd name="T20" fmla="*/ 217 w 450"/>
                  <a:gd name="T21" fmla="*/ 64 h 280"/>
                  <a:gd name="T22" fmla="*/ 210 w 450"/>
                  <a:gd name="T23" fmla="*/ 152 h 280"/>
                  <a:gd name="T24" fmla="*/ 171 w 450"/>
                  <a:gd name="T25" fmla="*/ 29 h 280"/>
                  <a:gd name="T26" fmla="*/ 189 w 450"/>
                  <a:gd name="T27" fmla="*/ 25 h 280"/>
                  <a:gd name="T28" fmla="*/ 173 w 450"/>
                  <a:gd name="T29" fmla="*/ 1 h 280"/>
                  <a:gd name="T30" fmla="*/ 47 w 450"/>
                  <a:gd name="T31" fmla="*/ 79 h 280"/>
                  <a:gd name="T32" fmla="*/ 0 w 450"/>
                  <a:gd name="T33" fmla="*/ 215 h 280"/>
                  <a:gd name="T34" fmla="*/ 0 w 450"/>
                  <a:gd name="T35" fmla="*/ 218 h 280"/>
                  <a:gd name="T36" fmla="*/ 2 w 450"/>
                  <a:gd name="T37" fmla="*/ 221 h 280"/>
                  <a:gd name="T38" fmla="*/ 85 w 450"/>
                  <a:gd name="T39" fmla="*/ 258 h 280"/>
                  <a:gd name="T40" fmla="*/ 91 w 450"/>
                  <a:gd name="T41" fmla="*/ 258 h 280"/>
                  <a:gd name="T42" fmla="*/ 162 w 450"/>
                  <a:gd name="T43" fmla="*/ 280 h 280"/>
                  <a:gd name="T44" fmla="*/ 287 w 450"/>
                  <a:gd name="T45" fmla="*/ 280 h 280"/>
                  <a:gd name="T46" fmla="*/ 359 w 450"/>
                  <a:gd name="T47" fmla="*/ 258 h 280"/>
                  <a:gd name="T48" fmla="*/ 364 w 450"/>
                  <a:gd name="T49" fmla="*/ 258 h 280"/>
                  <a:gd name="T50" fmla="*/ 364 w 450"/>
                  <a:gd name="T51" fmla="*/ 258 h 280"/>
                  <a:gd name="T52" fmla="*/ 447 w 450"/>
                  <a:gd name="T53" fmla="*/ 22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0" h="280">
                    <a:moveTo>
                      <a:pt x="447" y="221"/>
                    </a:moveTo>
                    <a:cubicBezTo>
                      <a:pt x="450" y="218"/>
                      <a:pt x="450" y="218"/>
                      <a:pt x="450" y="218"/>
                    </a:cubicBezTo>
                    <a:cubicBezTo>
                      <a:pt x="450" y="215"/>
                      <a:pt x="450" y="215"/>
                      <a:pt x="450" y="215"/>
                    </a:cubicBezTo>
                    <a:cubicBezTo>
                      <a:pt x="450" y="179"/>
                      <a:pt x="437" y="125"/>
                      <a:pt x="402" y="79"/>
                    </a:cubicBezTo>
                    <a:cubicBezTo>
                      <a:pt x="378" y="47"/>
                      <a:pt x="342" y="11"/>
                      <a:pt x="278" y="0"/>
                    </a:cubicBezTo>
                    <a:cubicBezTo>
                      <a:pt x="261" y="25"/>
                      <a:pt x="261" y="25"/>
                      <a:pt x="261" y="25"/>
                    </a:cubicBezTo>
                    <a:cubicBezTo>
                      <a:pt x="267" y="26"/>
                      <a:pt x="272" y="27"/>
                      <a:pt x="278" y="28"/>
                    </a:cubicBezTo>
                    <a:cubicBezTo>
                      <a:pt x="237" y="148"/>
                      <a:pt x="237" y="148"/>
                      <a:pt x="237" y="148"/>
                    </a:cubicBezTo>
                    <a:cubicBezTo>
                      <a:pt x="233" y="64"/>
                      <a:pt x="233" y="64"/>
                      <a:pt x="233" y="64"/>
                    </a:cubicBezTo>
                    <a:cubicBezTo>
                      <a:pt x="230" y="66"/>
                      <a:pt x="227" y="67"/>
                      <a:pt x="225" y="67"/>
                    </a:cubicBezTo>
                    <a:cubicBezTo>
                      <a:pt x="222" y="67"/>
                      <a:pt x="220" y="66"/>
                      <a:pt x="217" y="64"/>
                    </a:cubicBezTo>
                    <a:cubicBezTo>
                      <a:pt x="210" y="152"/>
                      <a:pt x="210" y="152"/>
                      <a:pt x="210" y="152"/>
                    </a:cubicBezTo>
                    <a:cubicBezTo>
                      <a:pt x="171" y="29"/>
                      <a:pt x="171" y="29"/>
                      <a:pt x="171" y="29"/>
                    </a:cubicBezTo>
                    <a:cubicBezTo>
                      <a:pt x="177" y="27"/>
                      <a:pt x="183" y="26"/>
                      <a:pt x="189" y="25"/>
                    </a:cubicBezTo>
                    <a:cubicBezTo>
                      <a:pt x="173" y="1"/>
                      <a:pt x="173" y="1"/>
                      <a:pt x="173" y="1"/>
                    </a:cubicBezTo>
                    <a:cubicBezTo>
                      <a:pt x="105" y="12"/>
                      <a:pt x="71" y="47"/>
                      <a:pt x="47" y="79"/>
                    </a:cubicBezTo>
                    <a:cubicBezTo>
                      <a:pt x="12" y="125"/>
                      <a:pt x="0" y="179"/>
                      <a:pt x="0" y="215"/>
                    </a:cubicBezTo>
                    <a:cubicBezTo>
                      <a:pt x="0" y="218"/>
                      <a:pt x="0" y="218"/>
                      <a:pt x="0" y="218"/>
                    </a:cubicBezTo>
                    <a:cubicBezTo>
                      <a:pt x="2" y="221"/>
                      <a:pt x="2" y="221"/>
                      <a:pt x="2" y="221"/>
                    </a:cubicBezTo>
                    <a:cubicBezTo>
                      <a:pt x="26" y="253"/>
                      <a:pt x="64" y="258"/>
                      <a:pt x="85" y="258"/>
                    </a:cubicBezTo>
                    <a:cubicBezTo>
                      <a:pt x="87" y="258"/>
                      <a:pt x="89" y="258"/>
                      <a:pt x="91" y="258"/>
                    </a:cubicBezTo>
                    <a:cubicBezTo>
                      <a:pt x="107" y="270"/>
                      <a:pt x="135" y="277"/>
                      <a:pt x="162" y="280"/>
                    </a:cubicBezTo>
                    <a:cubicBezTo>
                      <a:pt x="287" y="280"/>
                      <a:pt x="287" y="280"/>
                      <a:pt x="287" y="280"/>
                    </a:cubicBezTo>
                    <a:cubicBezTo>
                      <a:pt x="314" y="277"/>
                      <a:pt x="343" y="270"/>
                      <a:pt x="359" y="258"/>
                    </a:cubicBezTo>
                    <a:cubicBezTo>
                      <a:pt x="360" y="258"/>
                      <a:pt x="362" y="258"/>
                      <a:pt x="364" y="258"/>
                    </a:cubicBezTo>
                    <a:cubicBezTo>
                      <a:pt x="364" y="258"/>
                      <a:pt x="364" y="258"/>
                      <a:pt x="364" y="258"/>
                    </a:cubicBezTo>
                    <a:cubicBezTo>
                      <a:pt x="385" y="258"/>
                      <a:pt x="424" y="253"/>
                      <a:pt x="447" y="22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sp>
            <p:nvSpPr>
              <p:cNvPr id="62" name="Freeform 6"/>
              <p:cNvSpPr/>
              <p:nvPr>
                <p:custDataLst>
                  <p:tags r:id="rId11"/>
                </p:custDataLst>
              </p:nvPr>
            </p:nvSpPr>
            <p:spPr bwMode="auto">
              <a:xfrm>
                <a:off x="5604" y="3754"/>
                <a:ext cx="59" cy="57"/>
              </a:xfrm>
              <a:custGeom>
                <a:avLst/>
                <a:gdLst>
                  <a:gd name="T0" fmla="*/ 0 w 43"/>
                  <a:gd name="T1" fmla="*/ 15 h 42"/>
                  <a:gd name="T2" fmla="*/ 22 w 43"/>
                  <a:gd name="T3" fmla="*/ 42 h 42"/>
                  <a:gd name="T4" fmla="*/ 43 w 43"/>
                  <a:gd name="T5" fmla="*/ 13 h 42"/>
                  <a:gd name="T6" fmla="*/ 22 w 43"/>
                  <a:gd name="T7" fmla="*/ 0 h 42"/>
                  <a:gd name="T8" fmla="*/ 0 w 43"/>
                  <a:gd name="T9" fmla="*/ 15 h 42"/>
                </a:gdLst>
                <a:ahLst/>
                <a:cxnLst>
                  <a:cxn ang="0">
                    <a:pos x="T0" y="T1"/>
                  </a:cxn>
                  <a:cxn ang="0">
                    <a:pos x="T2" y="T3"/>
                  </a:cxn>
                  <a:cxn ang="0">
                    <a:pos x="T4" y="T5"/>
                  </a:cxn>
                  <a:cxn ang="0">
                    <a:pos x="T6" y="T7"/>
                  </a:cxn>
                  <a:cxn ang="0">
                    <a:pos x="T8" y="T9"/>
                  </a:cxn>
                </a:cxnLst>
                <a:rect l="0" t="0" r="r" b="b"/>
                <a:pathLst>
                  <a:path w="43" h="42">
                    <a:moveTo>
                      <a:pt x="0" y="15"/>
                    </a:moveTo>
                    <a:cubicBezTo>
                      <a:pt x="0" y="20"/>
                      <a:pt x="14" y="42"/>
                      <a:pt x="22" y="42"/>
                    </a:cubicBezTo>
                    <a:cubicBezTo>
                      <a:pt x="29" y="42"/>
                      <a:pt x="43" y="19"/>
                      <a:pt x="43" y="13"/>
                    </a:cubicBezTo>
                    <a:cubicBezTo>
                      <a:pt x="22" y="0"/>
                      <a:pt x="22" y="0"/>
                      <a:pt x="22" y="0"/>
                    </a:cubicBezTo>
                    <a:cubicBezTo>
                      <a:pt x="22" y="0"/>
                      <a:pt x="0" y="14"/>
                      <a:pt x="0"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sp>
            <p:nvSpPr>
              <p:cNvPr id="66" name="Freeform 7"/>
              <p:cNvSpPr>
                <a:spLocks noEditPoints="1"/>
              </p:cNvSpPr>
              <p:nvPr>
                <p:custDataLst>
                  <p:tags r:id="rId12"/>
                </p:custDataLst>
              </p:nvPr>
            </p:nvSpPr>
            <p:spPr bwMode="auto">
              <a:xfrm>
                <a:off x="5482" y="3396"/>
                <a:ext cx="296" cy="348"/>
              </a:xfrm>
              <a:custGeom>
                <a:avLst/>
                <a:gdLst>
                  <a:gd name="T0" fmla="*/ 2 w 218"/>
                  <a:gd name="T1" fmla="*/ 146 h 256"/>
                  <a:gd name="T2" fmla="*/ 13 w 218"/>
                  <a:gd name="T3" fmla="*/ 161 h 256"/>
                  <a:gd name="T4" fmla="*/ 109 w 218"/>
                  <a:gd name="T5" fmla="*/ 256 h 256"/>
                  <a:gd name="T6" fmla="*/ 206 w 218"/>
                  <a:gd name="T7" fmla="*/ 161 h 256"/>
                  <a:gd name="T8" fmla="*/ 216 w 218"/>
                  <a:gd name="T9" fmla="*/ 146 h 256"/>
                  <a:gd name="T10" fmla="*/ 212 w 218"/>
                  <a:gd name="T11" fmla="*/ 129 h 256"/>
                  <a:gd name="T12" fmla="*/ 213 w 218"/>
                  <a:gd name="T13" fmla="*/ 124 h 256"/>
                  <a:gd name="T14" fmla="*/ 214 w 218"/>
                  <a:gd name="T15" fmla="*/ 115 h 256"/>
                  <a:gd name="T16" fmla="*/ 113 w 218"/>
                  <a:gd name="T17" fmla="*/ 0 h 256"/>
                  <a:gd name="T18" fmla="*/ 4 w 218"/>
                  <a:gd name="T19" fmla="*/ 110 h 256"/>
                  <a:gd name="T20" fmla="*/ 5 w 218"/>
                  <a:gd name="T21" fmla="*/ 120 h 256"/>
                  <a:gd name="T22" fmla="*/ 6 w 218"/>
                  <a:gd name="T23" fmla="*/ 129 h 256"/>
                  <a:gd name="T24" fmla="*/ 2 w 218"/>
                  <a:gd name="T25" fmla="*/ 146 h 256"/>
                  <a:gd name="T26" fmla="*/ 16 w 218"/>
                  <a:gd name="T27" fmla="*/ 118 h 256"/>
                  <a:gd name="T28" fmla="*/ 90 w 218"/>
                  <a:gd name="T29" fmla="*/ 107 h 256"/>
                  <a:gd name="T30" fmla="*/ 135 w 218"/>
                  <a:gd name="T31" fmla="*/ 86 h 256"/>
                  <a:gd name="T32" fmla="*/ 170 w 218"/>
                  <a:gd name="T33" fmla="*/ 107 h 256"/>
                  <a:gd name="T34" fmla="*/ 200 w 218"/>
                  <a:gd name="T35" fmla="*/ 117 h 256"/>
                  <a:gd name="T36" fmla="*/ 198 w 218"/>
                  <a:gd name="T37" fmla="*/ 140 h 256"/>
                  <a:gd name="T38" fmla="*/ 197 w 218"/>
                  <a:gd name="T39" fmla="*/ 143 h 256"/>
                  <a:gd name="T40" fmla="*/ 197 w 218"/>
                  <a:gd name="T41" fmla="*/ 149 h 256"/>
                  <a:gd name="T42" fmla="*/ 196 w 218"/>
                  <a:gd name="T43" fmla="*/ 163 h 256"/>
                  <a:gd name="T44" fmla="*/ 109 w 218"/>
                  <a:gd name="T45" fmla="*/ 247 h 256"/>
                  <a:gd name="T46" fmla="*/ 26 w 218"/>
                  <a:gd name="T47" fmla="*/ 171 h 256"/>
                  <a:gd name="T48" fmla="*/ 16 w 218"/>
                  <a:gd name="T49" fmla="*/ 11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8" h="256">
                    <a:moveTo>
                      <a:pt x="2" y="146"/>
                    </a:moveTo>
                    <a:cubicBezTo>
                      <a:pt x="4" y="155"/>
                      <a:pt x="8" y="161"/>
                      <a:pt x="13" y="161"/>
                    </a:cubicBezTo>
                    <a:cubicBezTo>
                      <a:pt x="30" y="216"/>
                      <a:pt x="69" y="256"/>
                      <a:pt x="109" y="256"/>
                    </a:cubicBezTo>
                    <a:cubicBezTo>
                      <a:pt x="152" y="256"/>
                      <a:pt x="189" y="218"/>
                      <a:pt x="206" y="161"/>
                    </a:cubicBezTo>
                    <a:cubicBezTo>
                      <a:pt x="210" y="160"/>
                      <a:pt x="214" y="154"/>
                      <a:pt x="216" y="146"/>
                    </a:cubicBezTo>
                    <a:cubicBezTo>
                      <a:pt x="217" y="138"/>
                      <a:pt x="216" y="132"/>
                      <a:pt x="212" y="129"/>
                    </a:cubicBezTo>
                    <a:cubicBezTo>
                      <a:pt x="213" y="127"/>
                      <a:pt x="213" y="126"/>
                      <a:pt x="213" y="124"/>
                    </a:cubicBezTo>
                    <a:cubicBezTo>
                      <a:pt x="214" y="120"/>
                      <a:pt x="214" y="117"/>
                      <a:pt x="214" y="115"/>
                    </a:cubicBezTo>
                    <a:cubicBezTo>
                      <a:pt x="218" y="64"/>
                      <a:pt x="194" y="0"/>
                      <a:pt x="113" y="0"/>
                    </a:cubicBezTo>
                    <a:cubicBezTo>
                      <a:pt x="33" y="0"/>
                      <a:pt x="0" y="52"/>
                      <a:pt x="4" y="110"/>
                    </a:cubicBezTo>
                    <a:cubicBezTo>
                      <a:pt x="4" y="113"/>
                      <a:pt x="4" y="117"/>
                      <a:pt x="5" y="120"/>
                    </a:cubicBezTo>
                    <a:cubicBezTo>
                      <a:pt x="5" y="123"/>
                      <a:pt x="5" y="126"/>
                      <a:pt x="6" y="129"/>
                    </a:cubicBezTo>
                    <a:cubicBezTo>
                      <a:pt x="2" y="132"/>
                      <a:pt x="1" y="139"/>
                      <a:pt x="2" y="146"/>
                    </a:cubicBezTo>
                    <a:close/>
                    <a:moveTo>
                      <a:pt x="16" y="118"/>
                    </a:moveTo>
                    <a:cubicBezTo>
                      <a:pt x="31" y="122"/>
                      <a:pt x="69" y="120"/>
                      <a:pt x="90" y="107"/>
                    </a:cubicBezTo>
                    <a:cubicBezTo>
                      <a:pt x="111" y="94"/>
                      <a:pt x="135" y="86"/>
                      <a:pt x="135" y="86"/>
                    </a:cubicBezTo>
                    <a:cubicBezTo>
                      <a:pt x="135" y="86"/>
                      <a:pt x="142" y="94"/>
                      <a:pt x="170" y="107"/>
                    </a:cubicBezTo>
                    <a:cubicBezTo>
                      <a:pt x="182" y="112"/>
                      <a:pt x="192" y="115"/>
                      <a:pt x="200" y="117"/>
                    </a:cubicBezTo>
                    <a:cubicBezTo>
                      <a:pt x="201" y="117"/>
                      <a:pt x="200" y="128"/>
                      <a:pt x="198" y="140"/>
                    </a:cubicBezTo>
                    <a:cubicBezTo>
                      <a:pt x="198" y="141"/>
                      <a:pt x="198" y="142"/>
                      <a:pt x="197" y="143"/>
                    </a:cubicBezTo>
                    <a:cubicBezTo>
                      <a:pt x="197" y="145"/>
                      <a:pt x="197" y="147"/>
                      <a:pt x="197" y="149"/>
                    </a:cubicBezTo>
                    <a:cubicBezTo>
                      <a:pt x="196" y="154"/>
                      <a:pt x="196" y="159"/>
                      <a:pt x="196" y="163"/>
                    </a:cubicBezTo>
                    <a:cubicBezTo>
                      <a:pt x="180" y="213"/>
                      <a:pt x="147" y="247"/>
                      <a:pt x="109" y="247"/>
                    </a:cubicBezTo>
                    <a:cubicBezTo>
                      <a:pt x="76" y="247"/>
                      <a:pt x="44" y="215"/>
                      <a:pt x="26" y="171"/>
                    </a:cubicBezTo>
                    <a:cubicBezTo>
                      <a:pt x="25" y="157"/>
                      <a:pt x="15" y="118"/>
                      <a:pt x="16" y="11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sp>
            <p:nvSpPr>
              <p:cNvPr id="67" name="Freeform 8"/>
              <p:cNvSpPr>
                <a:spLocks noEditPoints="1"/>
              </p:cNvSpPr>
              <p:nvPr>
                <p:custDataLst>
                  <p:tags r:id="rId13"/>
                </p:custDataLst>
              </p:nvPr>
            </p:nvSpPr>
            <p:spPr bwMode="auto">
              <a:xfrm>
                <a:off x="5081" y="3652"/>
                <a:ext cx="370" cy="243"/>
              </a:xfrm>
              <a:custGeom>
                <a:avLst/>
                <a:gdLst>
                  <a:gd name="T0" fmla="*/ 186 w 272"/>
                  <a:gd name="T1" fmla="*/ 179 h 179"/>
                  <a:gd name="T2" fmla="*/ 193 w 272"/>
                  <a:gd name="T3" fmla="*/ 163 h 179"/>
                  <a:gd name="T4" fmla="*/ 145 w 272"/>
                  <a:gd name="T5" fmla="*/ 167 h 179"/>
                  <a:gd name="T6" fmla="*/ 145 w 272"/>
                  <a:gd name="T7" fmla="*/ 167 h 179"/>
                  <a:gd name="T8" fmla="*/ 156 w 272"/>
                  <a:gd name="T9" fmla="*/ 156 h 179"/>
                  <a:gd name="T10" fmla="*/ 149 w 272"/>
                  <a:gd name="T11" fmla="*/ 41 h 179"/>
                  <a:gd name="T12" fmla="*/ 144 w 272"/>
                  <a:gd name="T13" fmla="*/ 43 h 179"/>
                  <a:gd name="T14" fmla="*/ 139 w 272"/>
                  <a:gd name="T15" fmla="*/ 41 h 179"/>
                  <a:gd name="T16" fmla="*/ 131 w 272"/>
                  <a:gd name="T17" fmla="*/ 155 h 179"/>
                  <a:gd name="T18" fmla="*/ 144 w 272"/>
                  <a:gd name="T19" fmla="*/ 167 h 179"/>
                  <a:gd name="T20" fmla="*/ 143 w 272"/>
                  <a:gd name="T21" fmla="*/ 167 h 179"/>
                  <a:gd name="T22" fmla="*/ 66 w 272"/>
                  <a:gd name="T23" fmla="*/ 152 h 179"/>
                  <a:gd name="T24" fmla="*/ 63 w 272"/>
                  <a:gd name="T25" fmla="*/ 150 h 179"/>
                  <a:gd name="T26" fmla="*/ 60 w 272"/>
                  <a:gd name="T27" fmla="*/ 150 h 179"/>
                  <a:gd name="T28" fmla="*/ 55 w 272"/>
                  <a:gd name="T29" fmla="*/ 150 h 179"/>
                  <a:gd name="T30" fmla="*/ 15 w 272"/>
                  <a:gd name="T31" fmla="*/ 135 h 179"/>
                  <a:gd name="T32" fmla="*/ 112 w 272"/>
                  <a:gd name="T33" fmla="*/ 18 h 179"/>
                  <a:gd name="T34" fmla="*/ 120 w 272"/>
                  <a:gd name="T35" fmla="*/ 47 h 179"/>
                  <a:gd name="T36" fmla="*/ 132 w 272"/>
                  <a:gd name="T37" fmla="*/ 28 h 179"/>
                  <a:gd name="T38" fmla="*/ 144 w 272"/>
                  <a:gd name="T39" fmla="*/ 40 h 179"/>
                  <a:gd name="T40" fmla="*/ 156 w 272"/>
                  <a:gd name="T41" fmla="*/ 28 h 179"/>
                  <a:gd name="T42" fmla="*/ 167 w 272"/>
                  <a:gd name="T43" fmla="*/ 48 h 179"/>
                  <a:gd name="T44" fmla="*/ 178 w 272"/>
                  <a:gd name="T45" fmla="*/ 18 h 179"/>
                  <a:gd name="T46" fmla="*/ 258 w 272"/>
                  <a:gd name="T47" fmla="*/ 83 h 179"/>
                  <a:gd name="T48" fmla="*/ 272 w 272"/>
                  <a:gd name="T49" fmla="*/ 73 h 179"/>
                  <a:gd name="T50" fmla="*/ 258 w 272"/>
                  <a:gd name="T51" fmla="*/ 50 h 179"/>
                  <a:gd name="T52" fmla="*/ 178 w 272"/>
                  <a:gd name="T53" fmla="*/ 0 h 179"/>
                  <a:gd name="T54" fmla="*/ 167 w 272"/>
                  <a:gd name="T55" fmla="*/ 16 h 179"/>
                  <a:gd name="T56" fmla="*/ 168 w 272"/>
                  <a:gd name="T57" fmla="*/ 16 h 179"/>
                  <a:gd name="T58" fmla="*/ 163 w 272"/>
                  <a:gd name="T59" fmla="*/ 22 h 179"/>
                  <a:gd name="T60" fmla="*/ 150 w 272"/>
                  <a:gd name="T61" fmla="*/ 13 h 179"/>
                  <a:gd name="T62" fmla="*/ 139 w 272"/>
                  <a:gd name="T63" fmla="*/ 13 h 179"/>
                  <a:gd name="T64" fmla="*/ 126 w 272"/>
                  <a:gd name="T65" fmla="*/ 23 h 179"/>
                  <a:gd name="T66" fmla="*/ 121 w 272"/>
                  <a:gd name="T67" fmla="*/ 16 h 179"/>
                  <a:gd name="T68" fmla="*/ 121 w 272"/>
                  <a:gd name="T69" fmla="*/ 16 h 179"/>
                  <a:gd name="T70" fmla="*/ 111 w 272"/>
                  <a:gd name="T71" fmla="*/ 0 h 179"/>
                  <a:gd name="T72" fmla="*/ 31 w 272"/>
                  <a:gd name="T73" fmla="*/ 50 h 179"/>
                  <a:gd name="T74" fmla="*/ 0 w 272"/>
                  <a:gd name="T75" fmla="*/ 137 h 179"/>
                  <a:gd name="T76" fmla="*/ 0 w 272"/>
                  <a:gd name="T77" fmla="*/ 140 h 179"/>
                  <a:gd name="T78" fmla="*/ 2 w 272"/>
                  <a:gd name="T79" fmla="*/ 142 h 179"/>
                  <a:gd name="T80" fmla="*/ 55 w 272"/>
                  <a:gd name="T81" fmla="*/ 165 h 179"/>
                  <a:gd name="T82" fmla="*/ 58 w 272"/>
                  <a:gd name="T83" fmla="*/ 165 h 179"/>
                  <a:gd name="T84" fmla="*/ 104 w 272"/>
                  <a:gd name="T85" fmla="*/ 179 h 179"/>
                  <a:gd name="T86" fmla="*/ 185 w 272"/>
                  <a:gd name="T87" fmla="*/ 179 h 179"/>
                  <a:gd name="T88" fmla="*/ 186 w 272"/>
                  <a:gd name="T89" fmla="*/ 179 h 179"/>
                  <a:gd name="T90" fmla="*/ 140 w 272"/>
                  <a:gd name="T91" fmla="*/ 16 h 179"/>
                  <a:gd name="T92" fmla="*/ 140 w 272"/>
                  <a:gd name="T93" fmla="*/ 16 h 179"/>
                  <a:gd name="T94" fmla="*/ 140 w 272"/>
                  <a:gd name="T95" fmla="*/ 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179">
                    <a:moveTo>
                      <a:pt x="186" y="179"/>
                    </a:moveTo>
                    <a:cubicBezTo>
                      <a:pt x="188" y="174"/>
                      <a:pt x="191" y="168"/>
                      <a:pt x="193" y="163"/>
                    </a:cubicBezTo>
                    <a:cubicBezTo>
                      <a:pt x="179" y="166"/>
                      <a:pt x="161" y="167"/>
                      <a:pt x="145" y="167"/>
                    </a:cubicBezTo>
                    <a:cubicBezTo>
                      <a:pt x="145" y="167"/>
                      <a:pt x="145" y="167"/>
                      <a:pt x="145" y="167"/>
                    </a:cubicBezTo>
                    <a:cubicBezTo>
                      <a:pt x="156" y="156"/>
                      <a:pt x="156" y="156"/>
                      <a:pt x="156" y="156"/>
                    </a:cubicBezTo>
                    <a:cubicBezTo>
                      <a:pt x="149" y="41"/>
                      <a:pt x="149" y="41"/>
                      <a:pt x="149" y="41"/>
                    </a:cubicBezTo>
                    <a:cubicBezTo>
                      <a:pt x="148" y="42"/>
                      <a:pt x="146" y="43"/>
                      <a:pt x="144" y="43"/>
                    </a:cubicBezTo>
                    <a:cubicBezTo>
                      <a:pt x="143" y="43"/>
                      <a:pt x="141" y="42"/>
                      <a:pt x="139" y="41"/>
                    </a:cubicBezTo>
                    <a:cubicBezTo>
                      <a:pt x="131" y="155"/>
                      <a:pt x="131" y="155"/>
                      <a:pt x="131" y="155"/>
                    </a:cubicBezTo>
                    <a:cubicBezTo>
                      <a:pt x="144" y="167"/>
                      <a:pt x="144" y="167"/>
                      <a:pt x="144" y="167"/>
                    </a:cubicBezTo>
                    <a:cubicBezTo>
                      <a:pt x="143" y="167"/>
                      <a:pt x="143" y="167"/>
                      <a:pt x="143" y="167"/>
                    </a:cubicBezTo>
                    <a:cubicBezTo>
                      <a:pt x="113" y="167"/>
                      <a:pt x="76" y="162"/>
                      <a:pt x="66" y="152"/>
                    </a:cubicBezTo>
                    <a:cubicBezTo>
                      <a:pt x="63" y="150"/>
                      <a:pt x="63" y="150"/>
                      <a:pt x="63" y="150"/>
                    </a:cubicBezTo>
                    <a:cubicBezTo>
                      <a:pt x="60" y="150"/>
                      <a:pt x="60" y="150"/>
                      <a:pt x="60" y="150"/>
                    </a:cubicBezTo>
                    <a:cubicBezTo>
                      <a:pt x="60" y="150"/>
                      <a:pt x="58" y="150"/>
                      <a:pt x="55" y="150"/>
                    </a:cubicBezTo>
                    <a:cubicBezTo>
                      <a:pt x="45" y="150"/>
                      <a:pt x="27" y="148"/>
                      <a:pt x="15" y="135"/>
                    </a:cubicBezTo>
                    <a:cubicBezTo>
                      <a:pt x="16" y="105"/>
                      <a:pt x="40" y="36"/>
                      <a:pt x="112" y="18"/>
                    </a:cubicBezTo>
                    <a:cubicBezTo>
                      <a:pt x="120" y="47"/>
                      <a:pt x="120" y="47"/>
                      <a:pt x="120" y="47"/>
                    </a:cubicBezTo>
                    <a:cubicBezTo>
                      <a:pt x="132" y="28"/>
                      <a:pt x="132" y="28"/>
                      <a:pt x="132" y="28"/>
                    </a:cubicBezTo>
                    <a:cubicBezTo>
                      <a:pt x="135" y="33"/>
                      <a:pt x="141" y="40"/>
                      <a:pt x="144" y="40"/>
                    </a:cubicBezTo>
                    <a:cubicBezTo>
                      <a:pt x="148" y="40"/>
                      <a:pt x="153" y="33"/>
                      <a:pt x="156" y="28"/>
                    </a:cubicBezTo>
                    <a:cubicBezTo>
                      <a:pt x="167" y="48"/>
                      <a:pt x="167" y="48"/>
                      <a:pt x="167" y="48"/>
                    </a:cubicBezTo>
                    <a:cubicBezTo>
                      <a:pt x="178" y="18"/>
                      <a:pt x="178" y="18"/>
                      <a:pt x="178" y="18"/>
                    </a:cubicBezTo>
                    <a:cubicBezTo>
                      <a:pt x="219" y="29"/>
                      <a:pt x="244" y="56"/>
                      <a:pt x="258" y="83"/>
                    </a:cubicBezTo>
                    <a:cubicBezTo>
                      <a:pt x="263" y="80"/>
                      <a:pt x="267" y="76"/>
                      <a:pt x="272" y="73"/>
                    </a:cubicBezTo>
                    <a:cubicBezTo>
                      <a:pt x="268" y="65"/>
                      <a:pt x="263" y="58"/>
                      <a:pt x="258" y="50"/>
                    </a:cubicBezTo>
                    <a:cubicBezTo>
                      <a:pt x="243" y="30"/>
                      <a:pt x="218" y="9"/>
                      <a:pt x="178" y="0"/>
                    </a:cubicBezTo>
                    <a:cubicBezTo>
                      <a:pt x="167" y="16"/>
                      <a:pt x="167" y="16"/>
                      <a:pt x="167" y="16"/>
                    </a:cubicBezTo>
                    <a:cubicBezTo>
                      <a:pt x="167" y="16"/>
                      <a:pt x="168" y="16"/>
                      <a:pt x="168" y="16"/>
                    </a:cubicBezTo>
                    <a:cubicBezTo>
                      <a:pt x="163" y="22"/>
                      <a:pt x="163" y="22"/>
                      <a:pt x="163" y="22"/>
                    </a:cubicBezTo>
                    <a:cubicBezTo>
                      <a:pt x="150" y="13"/>
                      <a:pt x="150" y="13"/>
                      <a:pt x="150" y="13"/>
                    </a:cubicBezTo>
                    <a:cubicBezTo>
                      <a:pt x="139" y="13"/>
                      <a:pt x="139" y="13"/>
                      <a:pt x="139" y="13"/>
                    </a:cubicBezTo>
                    <a:cubicBezTo>
                      <a:pt x="126" y="23"/>
                      <a:pt x="126" y="23"/>
                      <a:pt x="126" y="23"/>
                    </a:cubicBezTo>
                    <a:cubicBezTo>
                      <a:pt x="121" y="16"/>
                      <a:pt x="121" y="16"/>
                      <a:pt x="121" y="16"/>
                    </a:cubicBezTo>
                    <a:cubicBezTo>
                      <a:pt x="121" y="16"/>
                      <a:pt x="121" y="16"/>
                      <a:pt x="121" y="16"/>
                    </a:cubicBezTo>
                    <a:cubicBezTo>
                      <a:pt x="111" y="0"/>
                      <a:pt x="111" y="0"/>
                      <a:pt x="111" y="0"/>
                    </a:cubicBezTo>
                    <a:cubicBezTo>
                      <a:pt x="68" y="8"/>
                      <a:pt x="46" y="30"/>
                      <a:pt x="31" y="50"/>
                    </a:cubicBezTo>
                    <a:cubicBezTo>
                      <a:pt x="8" y="80"/>
                      <a:pt x="0" y="115"/>
                      <a:pt x="0" y="137"/>
                    </a:cubicBezTo>
                    <a:cubicBezTo>
                      <a:pt x="0" y="140"/>
                      <a:pt x="0" y="140"/>
                      <a:pt x="0" y="140"/>
                    </a:cubicBezTo>
                    <a:cubicBezTo>
                      <a:pt x="2" y="142"/>
                      <a:pt x="2" y="142"/>
                      <a:pt x="2" y="142"/>
                    </a:cubicBezTo>
                    <a:cubicBezTo>
                      <a:pt x="17" y="162"/>
                      <a:pt x="42" y="165"/>
                      <a:pt x="55" y="165"/>
                    </a:cubicBezTo>
                    <a:cubicBezTo>
                      <a:pt x="56" y="165"/>
                      <a:pt x="57" y="165"/>
                      <a:pt x="58" y="165"/>
                    </a:cubicBezTo>
                    <a:cubicBezTo>
                      <a:pt x="69" y="173"/>
                      <a:pt x="87" y="177"/>
                      <a:pt x="104" y="179"/>
                    </a:cubicBezTo>
                    <a:cubicBezTo>
                      <a:pt x="185" y="179"/>
                      <a:pt x="185" y="179"/>
                      <a:pt x="185" y="179"/>
                    </a:cubicBezTo>
                    <a:cubicBezTo>
                      <a:pt x="185" y="179"/>
                      <a:pt x="185" y="179"/>
                      <a:pt x="186" y="179"/>
                    </a:cubicBezTo>
                    <a:close/>
                    <a:moveTo>
                      <a:pt x="140" y="16"/>
                    </a:moveTo>
                    <a:cubicBezTo>
                      <a:pt x="140" y="16"/>
                      <a:pt x="140" y="16"/>
                      <a:pt x="140" y="16"/>
                    </a:cubicBezTo>
                    <a:cubicBezTo>
                      <a:pt x="140" y="16"/>
                      <a:pt x="140" y="16"/>
                      <a:pt x="140"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sp>
            <p:nvSpPr>
              <p:cNvPr id="68" name="Freeform 9"/>
              <p:cNvSpPr>
                <a:spLocks noEditPoints="1"/>
              </p:cNvSpPr>
              <p:nvPr>
                <p:custDataLst>
                  <p:tags r:id="rId14"/>
                </p:custDataLst>
              </p:nvPr>
            </p:nvSpPr>
            <p:spPr bwMode="auto">
              <a:xfrm>
                <a:off x="5180" y="3441"/>
                <a:ext cx="190" cy="223"/>
              </a:xfrm>
              <a:custGeom>
                <a:avLst/>
                <a:gdLst>
                  <a:gd name="T0" fmla="*/ 1 w 140"/>
                  <a:gd name="T1" fmla="*/ 94 h 164"/>
                  <a:gd name="T2" fmla="*/ 8 w 140"/>
                  <a:gd name="T3" fmla="*/ 103 h 164"/>
                  <a:gd name="T4" fmla="*/ 69 w 140"/>
                  <a:gd name="T5" fmla="*/ 164 h 164"/>
                  <a:gd name="T6" fmla="*/ 131 w 140"/>
                  <a:gd name="T7" fmla="*/ 103 h 164"/>
                  <a:gd name="T8" fmla="*/ 138 w 140"/>
                  <a:gd name="T9" fmla="*/ 93 h 164"/>
                  <a:gd name="T10" fmla="*/ 136 w 140"/>
                  <a:gd name="T11" fmla="*/ 82 h 164"/>
                  <a:gd name="T12" fmla="*/ 136 w 140"/>
                  <a:gd name="T13" fmla="*/ 79 h 164"/>
                  <a:gd name="T14" fmla="*/ 137 w 140"/>
                  <a:gd name="T15" fmla="*/ 74 h 164"/>
                  <a:gd name="T16" fmla="*/ 72 w 140"/>
                  <a:gd name="T17" fmla="*/ 0 h 164"/>
                  <a:gd name="T18" fmla="*/ 2 w 140"/>
                  <a:gd name="T19" fmla="*/ 71 h 164"/>
                  <a:gd name="T20" fmla="*/ 3 w 140"/>
                  <a:gd name="T21" fmla="*/ 77 h 164"/>
                  <a:gd name="T22" fmla="*/ 3 w 140"/>
                  <a:gd name="T23" fmla="*/ 83 h 164"/>
                  <a:gd name="T24" fmla="*/ 1 w 140"/>
                  <a:gd name="T25" fmla="*/ 94 h 164"/>
                  <a:gd name="T26" fmla="*/ 10 w 140"/>
                  <a:gd name="T27" fmla="*/ 76 h 164"/>
                  <a:gd name="T28" fmla="*/ 57 w 140"/>
                  <a:gd name="T29" fmla="*/ 69 h 164"/>
                  <a:gd name="T30" fmla="*/ 86 w 140"/>
                  <a:gd name="T31" fmla="*/ 55 h 164"/>
                  <a:gd name="T32" fmla="*/ 109 w 140"/>
                  <a:gd name="T33" fmla="*/ 68 h 164"/>
                  <a:gd name="T34" fmla="*/ 128 w 140"/>
                  <a:gd name="T35" fmla="*/ 75 h 164"/>
                  <a:gd name="T36" fmla="*/ 127 w 140"/>
                  <a:gd name="T37" fmla="*/ 89 h 164"/>
                  <a:gd name="T38" fmla="*/ 126 w 140"/>
                  <a:gd name="T39" fmla="*/ 91 h 164"/>
                  <a:gd name="T40" fmla="*/ 126 w 140"/>
                  <a:gd name="T41" fmla="*/ 96 h 164"/>
                  <a:gd name="T42" fmla="*/ 125 w 140"/>
                  <a:gd name="T43" fmla="*/ 104 h 164"/>
                  <a:gd name="T44" fmla="*/ 69 w 140"/>
                  <a:gd name="T45" fmla="*/ 158 h 164"/>
                  <a:gd name="T46" fmla="*/ 16 w 140"/>
                  <a:gd name="T47" fmla="*/ 110 h 164"/>
                  <a:gd name="T48" fmla="*/ 10 w 140"/>
                  <a:gd name="T49"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64">
                    <a:moveTo>
                      <a:pt x="1" y="94"/>
                    </a:moveTo>
                    <a:cubicBezTo>
                      <a:pt x="2" y="99"/>
                      <a:pt x="5" y="103"/>
                      <a:pt x="8" y="103"/>
                    </a:cubicBezTo>
                    <a:cubicBezTo>
                      <a:pt x="19" y="138"/>
                      <a:pt x="44" y="164"/>
                      <a:pt x="69" y="164"/>
                    </a:cubicBezTo>
                    <a:cubicBezTo>
                      <a:pt x="97" y="164"/>
                      <a:pt x="121" y="139"/>
                      <a:pt x="131" y="103"/>
                    </a:cubicBezTo>
                    <a:cubicBezTo>
                      <a:pt x="134" y="102"/>
                      <a:pt x="137" y="99"/>
                      <a:pt x="138" y="93"/>
                    </a:cubicBezTo>
                    <a:cubicBezTo>
                      <a:pt x="139" y="89"/>
                      <a:pt x="138" y="84"/>
                      <a:pt x="136" y="82"/>
                    </a:cubicBezTo>
                    <a:cubicBezTo>
                      <a:pt x="136" y="81"/>
                      <a:pt x="136" y="80"/>
                      <a:pt x="136" y="79"/>
                    </a:cubicBezTo>
                    <a:cubicBezTo>
                      <a:pt x="137" y="77"/>
                      <a:pt x="137" y="75"/>
                      <a:pt x="137" y="74"/>
                    </a:cubicBezTo>
                    <a:cubicBezTo>
                      <a:pt x="140" y="41"/>
                      <a:pt x="124" y="0"/>
                      <a:pt x="72" y="0"/>
                    </a:cubicBezTo>
                    <a:cubicBezTo>
                      <a:pt x="21" y="0"/>
                      <a:pt x="0" y="33"/>
                      <a:pt x="2" y="71"/>
                    </a:cubicBezTo>
                    <a:cubicBezTo>
                      <a:pt x="2" y="73"/>
                      <a:pt x="2" y="75"/>
                      <a:pt x="3" y="77"/>
                    </a:cubicBezTo>
                    <a:cubicBezTo>
                      <a:pt x="3" y="79"/>
                      <a:pt x="3" y="81"/>
                      <a:pt x="3" y="83"/>
                    </a:cubicBezTo>
                    <a:cubicBezTo>
                      <a:pt x="1" y="85"/>
                      <a:pt x="0" y="89"/>
                      <a:pt x="1" y="94"/>
                    </a:cubicBezTo>
                    <a:close/>
                    <a:moveTo>
                      <a:pt x="10" y="76"/>
                    </a:moveTo>
                    <a:cubicBezTo>
                      <a:pt x="20" y="78"/>
                      <a:pt x="44" y="77"/>
                      <a:pt x="57" y="69"/>
                    </a:cubicBezTo>
                    <a:cubicBezTo>
                      <a:pt x="71" y="60"/>
                      <a:pt x="86" y="55"/>
                      <a:pt x="86" y="55"/>
                    </a:cubicBezTo>
                    <a:cubicBezTo>
                      <a:pt x="86" y="55"/>
                      <a:pt x="91" y="60"/>
                      <a:pt x="109" y="68"/>
                    </a:cubicBezTo>
                    <a:cubicBezTo>
                      <a:pt x="116" y="72"/>
                      <a:pt x="123" y="74"/>
                      <a:pt x="128" y="75"/>
                    </a:cubicBezTo>
                    <a:cubicBezTo>
                      <a:pt x="129" y="75"/>
                      <a:pt x="128" y="82"/>
                      <a:pt x="127" y="89"/>
                    </a:cubicBezTo>
                    <a:cubicBezTo>
                      <a:pt x="126" y="90"/>
                      <a:pt x="126" y="91"/>
                      <a:pt x="126" y="91"/>
                    </a:cubicBezTo>
                    <a:cubicBezTo>
                      <a:pt x="126" y="93"/>
                      <a:pt x="126" y="94"/>
                      <a:pt x="126" y="96"/>
                    </a:cubicBezTo>
                    <a:cubicBezTo>
                      <a:pt x="126" y="99"/>
                      <a:pt x="125" y="102"/>
                      <a:pt x="125" y="104"/>
                    </a:cubicBezTo>
                    <a:cubicBezTo>
                      <a:pt x="115" y="137"/>
                      <a:pt x="94" y="158"/>
                      <a:pt x="69" y="158"/>
                    </a:cubicBezTo>
                    <a:cubicBezTo>
                      <a:pt x="49" y="158"/>
                      <a:pt x="28" y="138"/>
                      <a:pt x="16" y="110"/>
                    </a:cubicBezTo>
                    <a:cubicBezTo>
                      <a:pt x="16" y="100"/>
                      <a:pt x="9" y="75"/>
                      <a:pt x="10" y="7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sp>
            <p:nvSpPr>
              <p:cNvPr id="69" name="Freeform 10"/>
              <p:cNvSpPr>
                <a:spLocks noEditPoints="1"/>
              </p:cNvSpPr>
              <p:nvPr>
                <p:custDataLst>
                  <p:tags r:id="rId15"/>
                </p:custDataLst>
              </p:nvPr>
            </p:nvSpPr>
            <p:spPr bwMode="auto">
              <a:xfrm>
                <a:off x="5816" y="3652"/>
                <a:ext cx="370" cy="243"/>
              </a:xfrm>
              <a:custGeom>
                <a:avLst/>
                <a:gdLst>
                  <a:gd name="T0" fmla="*/ 241 w 272"/>
                  <a:gd name="T1" fmla="*/ 50 h 179"/>
                  <a:gd name="T2" fmla="*/ 162 w 272"/>
                  <a:gd name="T3" fmla="*/ 0 h 179"/>
                  <a:gd name="T4" fmla="*/ 151 w 272"/>
                  <a:gd name="T5" fmla="*/ 16 h 179"/>
                  <a:gd name="T6" fmla="*/ 151 w 272"/>
                  <a:gd name="T7" fmla="*/ 16 h 179"/>
                  <a:gd name="T8" fmla="*/ 147 w 272"/>
                  <a:gd name="T9" fmla="*/ 22 h 179"/>
                  <a:gd name="T10" fmla="*/ 134 w 272"/>
                  <a:gd name="T11" fmla="*/ 13 h 179"/>
                  <a:gd name="T12" fmla="*/ 123 w 272"/>
                  <a:gd name="T13" fmla="*/ 13 h 179"/>
                  <a:gd name="T14" fmla="*/ 109 w 272"/>
                  <a:gd name="T15" fmla="*/ 23 h 179"/>
                  <a:gd name="T16" fmla="*/ 105 w 272"/>
                  <a:gd name="T17" fmla="*/ 16 h 179"/>
                  <a:gd name="T18" fmla="*/ 105 w 272"/>
                  <a:gd name="T19" fmla="*/ 16 h 179"/>
                  <a:gd name="T20" fmla="*/ 95 w 272"/>
                  <a:gd name="T21" fmla="*/ 0 h 179"/>
                  <a:gd name="T22" fmla="*/ 14 w 272"/>
                  <a:gd name="T23" fmla="*/ 50 h 179"/>
                  <a:gd name="T24" fmla="*/ 0 w 272"/>
                  <a:gd name="T25" fmla="*/ 73 h 179"/>
                  <a:gd name="T26" fmla="*/ 14 w 272"/>
                  <a:gd name="T27" fmla="*/ 83 h 179"/>
                  <a:gd name="T28" fmla="*/ 96 w 272"/>
                  <a:gd name="T29" fmla="*/ 18 h 179"/>
                  <a:gd name="T30" fmla="*/ 104 w 272"/>
                  <a:gd name="T31" fmla="*/ 47 h 179"/>
                  <a:gd name="T32" fmla="*/ 116 w 272"/>
                  <a:gd name="T33" fmla="*/ 28 h 179"/>
                  <a:gd name="T34" fmla="*/ 128 w 272"/>
                  <a:gd name="T35" fmla="*/ 40 h 179"/>
                  <a:gd name="T36" fmla="*/ 139 w 272"/>
                  <a:gd name="T37" fmla="*/ 28 h 179"/>
                  <a:gd name="T38" fmla="*/ 151 w 272"/>
                  <a:gd name="T39" fmla="*/ 48 h 179"/>
                  <a:gd name="T40" fmla="*/ 162 w 272"/>
                  <a:gd name="T41" fmla="*/ 18 h 179"/>
                  <a:gd name="T42" fmla="*/ 257 w 272"/>
                  <a:gd name="T43" fmla="*/ 135 h 179"/>
                  <a:gd name="T44" fmla="*/ 217 w 272"/>
                  <a:gd name="T45" fmla="*/ 150 h 179"/>
                  <a:gd name="T46" fmla="*/ 212 w 272"/>
                  <a:gd name="T47" fmla="*/ 150 h 179"/>
                  <a:gd name="T48" fmla="*/ 209 w 272"/>
                  <a:gd name="T49" fmla="*/ 150 h 179"/>
                  <a:gd name="T50" fmla="*/ 206 w 272"/>
                  <a:gd name="T51" fmla="*/ 152 h 179"/>
                  <a:gd name="T52" fmla="*/ 129 w 272"/>
                  <a:gd name="T53" fmla="*/ 167 h 179"/>
                  <a:gd name="T54" fmla="*/ 128 w 272"/>
                  <a:gd name="T55" fmla="*/ 167 h 179"/>
                  <a:gd name="T56" fmla="*/ 139 w 272"/>
                  <a:gd name="T57" fmla="*/ 156 h 179"/>
                  <a:gd name="T58" fmla="*/ 133 w 272"/>
                  <a:gd name="T59" fmla="*/ 41 h 179"/>
                  <a:gd name="T60" fmla="*/ 128 w 272"/>
                  <a:gd name="T61" fmla="*/ 43 h 179"/>
                  <a:gd name="T62" fmla="*/ 123 w 272"/>
                  <a:gd name="T63" fmla="*/ 41 h 179"/>
                  <a:gd name="T64" fmla="*/ 115 w 272"/>
                  <a:gd name="T65" fmla="*/ 155 h 179"/>
                  <a:gd name="T66" fmla="*/ 127 w 272"/>
                  <a:gd name="T67" fmla="*/ 167 h 179"/>
                  <a:gd name="T68" fmla="*/ 127 w 272"/>
                  <a:gd name="T69" fmla="*/ 167 h 179"/>
                  <a:gd name="T70" fmla="*/ 79 w 272"/>
                  <a:gd name="T71" fmla="*/ 163 h 179"/>
                  <a:gd name="T72" fmla="*/ 87 w 272"/>
                  <a:gd name="T73" fmla="*/ 179 h 179"/>
                  <a:gd name="T74" fmla="*/ 87 w 272"/>
                  <a:gd name="T75" fmla="*/ 179 h 179"/>
                  <a:gd name="T76" fmla="*/ 168 w 272"/>
                  <a:gd name="T77" fmla="*/ 179 h 179"/>
                  <a:gd name="T78" fmla="*/ 214 w 272"/>
                  <a:gd name="T79" fmla="*/ 165 h 179"/>
                  <a:gd name="T80" fmla="*/ 217 w 272"/>
                  <a:gd name="T81" fmla="*/ 165 h 179"/>
                  <a:gd name="T82" fmla="*/ 217 w 272"/>
                  <a:gd name="T83" fmla="*/ 165 h 179"/>
                  <a:gd name="T84" fmla="*/ 270 w 272"/>
                  <a:gd name="T85" fmla="*/ 142 h 179"/>
                  <a:gd name="T86" fmla="*/ 272 w 272"/>
                  <a:gd name="T87" fmla="*/ 140 h 179"/>
                  <a:gd name="T88" fmla="*/ 272 w 272"/>
                  <a:gd name="T89" fmla="*/ 137 h 179"/>
                  <a:gd name="T90" fmla="*/ 241 w 272"/>
                  <a:gd name="T91" fmla="*/ 50 h 179"/>
                  <a:gd name="T92" fmla="*/ 123 w 272"/>
                  <a:gd name="T93" fmla="*/ 16 h 179"/>
                  <a:gd name="T94" fmla="*/ 123 w 272"/>
                  <a:gd name="T95" fmla="*/ 16 h 179"/>
                  <a:gd name="T96" fmla="*/ 123 w 272"/>
                  <a:gd name="T97" fmla="*/ 16 h 179"/>
                  <a:gd name="T98" fmla="*/ 123 w 272"/>
                  <a:gd name="T99" fmla="*/ 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2" h="179">
                    <a:moveTo>
                      <a:pt x="241" y="50"/>
                    </a:moveTo>
                    <a:cubicBezTo>
                      <a:pt x="226" y="30"/>
                      <a:pt x="202" y="9"/>
                      <a:pt x="162" y="0"/>
                    </a:cubicBezTo>
                    <a:cubicBezTo>
                      <a:pt x="151" y="16"/>
                      <a:pt x="151" y="16"/>
                      <a:pt x="151" y="16"/>
                    </a:cubicBezTo>
                    <a:cubicBezTo>
                      <a:pt x="151" y="16"/>
                      <a:pt x="151" y="16"/>
                      <a:pt x="151" y="16"/>
                    </a:cubicBezTo>
                    <a:cubicBezTo>
                      <a:pt x="147" y="22"/>
                      <a:pt x="147" y="22"/>
                      <a:pt x="147" y="22"/>
                    </a:cubicBezTo>
                    <a:cubicBezTo>
                      <a:pt x="134" y="13"/>
                      <a:pt x="134" y="13"/>
                      <a:pt x="134" y="13"/>
                    </a:cubicBezTo>
                    <a:cubicBezTo>
                      <a:pt x="123" y="13"/>
                      <a:pt x="123" y="13"/>
                      <a:pt x="123" y="13"/>
                    </a:cubicBezTo>
                    <a:cubicBezTo>
                      <a:pt x="109" y="23"/>
                      <a:pt x="109" y="23"/>
                      <a:pt x="109" y="23"/>
                    </a:cubicBezTo>
                    <a:cubicBezTo>
                      <a:pt x="105" y="16"/>
                      <a:pt x="105" y="16"/>
                      <a:pt x="105" y="16"/>
                    </a:cubicBezTo>
                    <a:cubicBezTo>
                      <a:pt x="105" y="16"/>
                      <a:pt x="105" y="16"/>
                      <a:pt x="105" y="16"/>
                    </a:cubicBezTo>
                    <a:cubicBezTo>
                      <a:pt x="95" y="0"/>
                      <a:pt x="95" y="0"/>
                      <a:pt x="95" y="0"/>
                    </a:cubicBezTo>
                    <a:cubicBezTo>
                      <a:pt x="51" y="8"/>
                      <a:pt x="30" y="30"/>
                      <a:pt x="14" y="50"/>
                    </a:cubicBezTo>
                    <a:cubicBezTo>
                      <a:pt x="9" y="58"/>
                      <a:pt x="4" y="65"/>
                      <a:pt x="0" y="73"/>
                    </a:cubicBezTo>
                    <a:cubicBezTo>
                      <a:pt x="5" y="76"/>
                      <a:pt x="10" y="80"/>
                      <a:pt x="14" y="83"/>
                    </a:cubicBezTo>
                    <a:cubicBezTo>
                      <a:pt x="28" y="56"/>
                      <a:pt x="54" y="28"/>
                      <a:pt x="96" y="18"/>
                    </a:cubicBezTo>
                    <a:cubicBezTo>
                      <a:pt x="104" y="47"/>
                      <a:pt x="104" y="47"/>
                      <a:pt x="104" y="47"/>
                    </a:cubicBezTo>
                    <a:cubicBezTo>
                      <a:pt x="116" y="28"/>
                      <a:pt x="116" y="28"/>
                      <a:pt x="116" y="28"/>
                    </a:cubicBezTo>
                    <a:cubicBezTo>
                      <a:pt x="119" y="33"/>
                      <a:pt x="124" y="40"/>
                      <a:pt x="128" y="40"/>
                    </a:cubicBezTo>
                    <a:cubicBezTo>
                      <a:pt x="131" y="40"/>
                      <a:pt x="136" y="33"/>
                      <a:pt x="139" y="28"/>
                    </a:cubicBezTo>
                    <a:cubicBezTo>
                      <a:pt x="151" y="48"/>
                      <a:pt x="151" y="48"/>
                      <a:pt x="151" y="48"/>
                    </a:cubicBezTo>
                    <a:cubicBezTo>
                      <a:pt x="162" y="18"/>
                      <a:pt x="162" y="18"/>
                      <a:pt x="162" y="18"/>
                    </a:cubicBezTo>
                    <a:cubicBezTo>
                      <a:pt x="233" y="37"/>
                      <a:pt x="256" y="105"/>
                      <a:pt x="257" y="135"/>
                    </a:cubicBezTo>
                    <a:cubicBezTo>
                      <a:pt x="246" y="148"/>
                      <a:pt x="227" y="150"/>
                      <a:pt x="217" y="150"/>
                    </a:cubicBezTo>
                    <a:cubicBezTo>
                      <a:pt x="214" y="150"/>
                      <a:pt x="212" y="150"/>
                      <a:pt x="212" y="150"/>
                    </a:cubicBezTo>
                    <a:cubicBezTo>
                      <a:pt x="209" y="150"/>
                      <a:pt x="209" y="150"/>
                      <a:pt x="209" y="150"/>
                    </a:cubicBezTo>
                    <a:cubicBezTo>
                      <a:pt x="206" y="152"/>
                      <a:pt x="206" y="152"/>
                      <a:pt x="206" y="152"/>
                    </a:cubicBezTo>
                    <a:cubicBezTo>
                      <a:pt x="196" y="162"/>
                      <a:pt x="159" y="167"/>
                      <a:pt x="129" y="167"/>
                    </a:cubicBezTo>
                    <a:cubicBezTo>
                      <a:pt x="128" y="167"/>
                      <a:pt x="128" y="167"/>
                      <a:pt x="128" y="167"/>
                    </a:cubicBezTo>
                    <a:cubicBezTo>
                      <a:pt x="139" y="156"/>
                      <a:pt x="139" y="156"/>
                      <a:pt x="139" y="156"/>
                    </a:cubicBezTo>
                    <a:cubicBezTo>
                      <a:pt x="133" y="41"/>
                      <a:pt x="133" y="41"/>
                      <a:pt x="133" y="41"/>
                    </a:cubicBezTo>
                    <a:cubicBezTo>
                      <a:pt x="131" y="42"/>
                      <a:pt x="129" y="43"/>
                      <a:pt x="128" y="43"/>
                    </a:cubicBezTo>
                    <a:cubicBezTo>
                      <a:pt x="126" y="43"/>
                      <a:pt x="125" y="42"/>
                      <a:pt x="123" y="41"/>
                    </a:cubicBezTo>
                    <a:cubicBezTo>
                      <a:pt x="115" y="155"/>
                      <a:pt x="115" y="155"/>
                      <a:pt x="115" y="155"/>
                    </a:cubicBezTo>
                    <a:cubicBezTo>
                      <a:pt x="127" y="167"/>
                      <a:pt x="127" y="167"/>
                      <a:pt x="127" y="167"/>
                    </a:cubicBezTo>
                    <a:cubicBezTo>
                      <a:pt x="127" y="167"/>
                      <a:pt x="127" y="167"/>
                      <a:pt x="127" y="167"/>
                    </a:cubicBezTo>
                    <a:cubicBezTo>
                      <a:pt x="111" y="167"/>
                      <a:pt x="94" y="166"/>
                      <a:pt x="79" y="163"/>
                    </a:cubicBezTo>
                    <a:cubicBezTo>
                      <a:pt x="82" y="168"/>
                      <a:pt x="85" y="174"/>
                      <a:pt x="87" y="179"/>
                    </a:cubicBezTo>
                    <a:cubicBezTo>
                      <a:pt x="87" y="179"/>
                      <a:pt x="87" y="179"/>
                      <a:pt x="87" y="179"/>
                    </a:cubicBezTo>
                    <a:cubicBezTo>
                      <a:pt x="168" y="179"/>
                      <a:pt x="168" y="179"/>
                      <a:pt x="168" y="179"/>
                    </a:cubicBezTo>
                    <a:cubicBezTo>
                      <a:pt x="185" y="177"/>
                      <a:pt x="203" y="173"/>
                      <a:pt x="214" y="165"/>
                    </a:cubicBezTo>
                    <a:cubicBezTo>
                      <a:pt x="215" y="165"/>
                      <a:pt x="216" y="165"/>
                      <a:pt x="217" y="165"/>
                    </a:cubicBezTo>
                    <a:cubicBezTo>
                      <a:pt x="217" y="165"/>
                      <a:pt x="217" y="165"/>
                      <a:pt x="217" y="165"/>
                    </a:cubicBezTo>
                    <a:cubicBezTo>
                      <a:pt x="231" y="165"/>
                      <a:pt x="255" y="162"/>
                      <a:pt x="270" y="142"/>
                    </a:cubicBezTo>
                    <a:cubicBezTo>
                      <a:pt x="272" y="140"/>
                      <a:pt x="272" y="140"/>
                      <a:pt x="272" y="140"/>
                    </a:cubicBezTo>
                    <a:cubicBezTo>
                      <a:pt x="272" y="137"/>
                      <a:pt x="272" y="137"/>
                      <a:pt x="272" y="137"/>
                    </a:cubicBezTo>
                    <a:cubicBezTo>
                      <a:pt x="272" y="115"/>
                      <a:pt x="264" y="80"/>
                      <a:pt x="241" y="50"/>
                    </a:cubicBezTo>
                    <a:close/>
                    <a:moveTo>
                      <a:pt x="123" y="16"/>
                    </a:moveTo>
                    <a:cubicBezTo>
                      <a:pt x="123" y="16"/>
                      <a:pt x="123" y="16"/>
                      <a:pt x="123" y="16"/>
                    </a:cubicBezTo>
                    <a:cubicBezTo>
                      <a:pt x="123" y="16"/>
                      <a:pt x="123" y="16"/>
                      <a:pt x="123" y="16"/>
                    </a:cubicBezTo>
                    <a:cubicBezTo>
                      <a:pt x="123" y="16"/>
                      <a:pt x="123" y="16"/>
                      <a:pt x="123" y="1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sp>
            <p:nvSpPr>
              <p:cNvPr id="70" name="Freeform 11"/>
              <p:cNvSpPr>
                <a:spLocks noEditPoints="1"/>
              </p:cNvSpPr>
              <p:nvPr>
                <p:custDataLst>
                  <p:tags r:id="rId16"/>
                </p:custDataLst>
              </p:nvPr>
            </p:nvSpPr>
            <p:spPr bwMode="auto">
              <a:xfrm>
                <a:off x="5892" y="3441"/>
                <a:ext cx="191" cy="223"/>
              </a:xfrm>
              <a:custGeom>
                <a:avLst/>
                <a:gdLst>
                  <a:gd name="T0" fmla="*/ 2 w 140"/>
                  <a:gd name="T1" fmla="*/ 94 h 164"/>
                  <a:gd name="T2" fmla="*/ 9 w 140"/>
                  <a:gd name="T3" fmla="*/ 103 h 164"/>
                  <a:gd name="T4" fmla="*/ 70 w 140"/>
                  <a:gd name="T5" fmla="*/ 164 h 164"/>
                  <a:gd name="T6" fmla="*/ 132 w 140"/>
                  <a:gd name="T7" fmla="*/ 103 h 164"/>
                  <a:gd name="T8" fmla="*/ 138 w 140"/>
                  <a:gd name="T9" fmla="*/ 93 h 164"/>
                  <a:gd name="T10" fmla="*/ 136 w 140"/>
                  <a:gd name="T11" fmla="*/ 82 h 164"/>
                  <a:gd name="T12" fmla="*/ 137 w 140"/>
                  <a:gd name="T13" fmla="*/ 79 h 164"/>
                  <a:gd name="T14" fmla="*/ 138 w 140"/>
                  <a:gd name="T15" fmla="*/ 74 h 164"/>
                  <a:gd name="T16" fmla="*/ 72 w 140"/>
                  <a:gd name="T17" fmla="*/ 0 h 164"/>
                  <a:gd name="T18" fmla="*/ 3 w 140"/>
                  <a:gd name="T19" fmla="*/ 71 h 164"/>
                  <a:gd name="T20" fmla="*/ 3 w 140"/>
                  <a:gd name="T21" fmla="*/ 77 h 164"/>
                  <a:gd name="T22" fmla="*/ 4 w 140"/>
                  <a:gd name="T23" fmla="*/ 83 h 164"/>
                  <a:gd name="T24" fmla="*/ 2 w 140"/>
                  <a:gd name="T25" fmla="*/ 94 h 164"/>
                  <a:gd name="T26" fmla="*/ 11 w 140"/>
                  <a:gd name="T27" fmla="*/ 76 h 164"/>
                  <a:gd name="T28" fmla="*/ 58 w 140"/>
                  <a:gd name="T29" fmla="*/ 69 h 164"/>
                  <a:gd name="T30" fmla="*/ 87 w 140"/>
                  <a:gd name="T31" fmla="*/ 55 h 164"/>
                  <a:gd name="T32" fmla="*/ 109 w 140"/>
                  <a:gd name="T33" fmla="*/ 68 h 164"/>
                  <a:gd name="T34" fmla="*/ 129 w 140"/>
                  <a:gd name="T35" fmla="*/ 75 h 164"/>
                  <a:gd name="T36" fmla="*/ 127 w 140"/>
                  <a:gd name="T37" fmla="*/ 89 h 164"/>
                  <a:gd name="T38" fmla="*/ 127 w 140"/>
                  <a:gd name="T39" fmla="*/ 91 h 164"/>
                  <a:gd name="T40" fmla="*/ 126 w 140"/>
                  <a:gd name="T41" fmla="*/ 96 h 164"/>
                  <a:gd name="T42" fmla="*/ 126 w 140"/>
                  <a:gd name="T43" fmla="*/ 104 h 164"/>
                  <a:gd name="T44" fmla="*/ 70 w 140"/>
                  <a:gd name="T45" fmla="*/ 158 h 164"/>
                  <a:gd name="T46" fmla="*/ 17 w 140"/>
                  <a:gd name="T47" fmla="*/ 110 h 164"/>
                  <a:gd name="T48" fmla="*/ 11 w 140"/>
                  <a:gd name="T49"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164">
                    <a:moveTo>
                      <a:pt x="2" y="94"/>
                    </a:moveTo>
                    <a:cubicBezTo>
                      <a:pt x="3" y="99"/>
                      <a:pt x="6" y="103"/>
                      <a:pt x="9" y="103"/>
                    </a:cubicBezTo>
                    <a:cubicBezTo>
                      <a:pt x="20" y="138"/>
                      <a:pt x="44" y="164"/>
                      <a:pt x="70" y="164"/>
                    </a:cubicBezTo>
                    <a:cubicBezTo>
                      <a:pt x="98" y="164"/>
                      <a:pt x="121" y="139"/>
                      <a:pt x="132" y="103"/>
                    </a:cubicBezTo>
                    <a:cubicBezTo>
                      <a:pt x="135" y="102"/>
                      <a:pt x="138" y="99"/>
                      <a:pt x="138" y="93"/>
                    </a:cubicBezTo>
                    <a:cubicBezTo>
                      <a:pt x="139" y="89"/>
                      <a:pt x="138" y="84"/>
                      <a:pt x="136" y="82"/>
                    </a:cubicBezTo>
                    <a:cubicBezTo>
                      <a:pt x="136" y="81"/>
                      <a:pt x="137" y="80"/>
                      <a:pt x="137" y="79"/>
                    </a:cubicBezTo>
                    <a:cubicBezTo>
                      <a:pt x="137" y="77"/>
                      <a:pt x="137" y="75"/>
                      <a:pt x="138" y="74"/>
                    </a:cubicBezTo>
                    <a:cubicBezTo>
                      <a:pt x="140" y="41"/>
                      <a:pt x="124" y="0"/>
                      <a:pt x="72" y="0"/>
                    </a:cubicBezTo>
                    <a:cubicBezTo>
                      <a:pt x="21" y="0"/>
                      <a:pt x="0" y="33"/>
                      <a:pt x="3" y="71"/>
                    </a:cubicBezTo>
                    <a:cubicBezTo>
                      <a:pt x="3" y="73"/>
                      <a:pt x="3" y="75"/>
                      <a:pt x="3" y="77"/>
                    </a:cubicBezTo>
                    <a:cubicBezTo>
                      <a:pt x="3" y="79"/>
                      <a:pt x="4" y="81"/>
                      <a:pt x="4" y="83"/>
                    </a:cubicBezTo>
                    <a:cubicBezTo>
                      <a:pt x="2" y="85"/>
                      <a:pt x="1" y="89"/>
                      <a:pt x="2" y="94"/>
                    </a:cubicBezTo>
                    <a:close/>
                    <a:moveTo>
                      <a:pt x="11" y="76"/>
                    </a:moveTo>
                    <a:cubicBezTo>
                      <a:pt x="20" y="78"/>
                      <a:pt x="44" y="77"/>
                      <a:pt x="58" y="69"/>
                    </a:cubicBezTo>
                    <a:cubicBezTo>
                      <a:pt x="71" y="60"/>
                      <a:pt x="87" y="55"/>
                      <a:pt x="87" y="55"/>
                    </a:cubicBezTo>
                    <a:cubicBezTo>
                      <a:pt x="87" y="55"/>
                      <a:pt x="91" y="60"/>
                      <a:pt x="109" y="68"/>
                    </a:cubicBezTo>
                    <a:cubicBezTo>
                      <a:pt x="117" y="72"/>
                      <a:pt x="123" y="74"/>
                      <a:pt x="129" y="75"/>
                    </a:cubicBezTo>
                    <a:cubicBezTo>
                      <a:pt x="129" y="75"/>
                      <a:pt x="128" y="82"/>
                      <a:pt x="127" y="89"/>
                    </a:cubicBezTo>
                    <a:cubicBezTo>
                      <a:pt x="127" y="90"/>
                      <a:pt x="127" y="91"/>
                      <a:pt x="127" y="91"/>
                    </a:cubicBezTo>
                    <a:cubicBezTo>
                      <a:pt x="126" y="93"/>
                      <a:pt x="126" y="94"/>
                      <a:pt x="126" y="96"/>
                    </a:cubicBezTo>
                    <a:cubicBezTo>
                      <a:pt x="126" y="99"/>
                      <a:pt x="126" y="102"/>
                      <a:pt x="126" y="104"/>
                    </a:cubicBezTo>
                    <a:cubicBezTo>
                      <a:pt x="116" y="137"/>
                      <a:pt x="94" y="158"/>
                      <a:pt x="70" y="158"/>
                    </a:cubicBezTo>
                    <a:cubicBezTo>
                      <a:pt x="49" y="158"/>
                      <a:pt x="28" y="138"/>
                      <a:pt x="17" y="110"/>
                    </a:cubicBezTo>
                    <a:cubicBezTo>
                      <a:pt x="16" y="100"/>
                      <a:pt x="10" y="75"/>
                      <a:pt x="11" y="7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思源黑体 CN Bold" panose="020B0800000000000000" charset="-122"/>
                  <a:ea typeface="思源黑体 CN Bold" panose="020B0800000000000000" charset="-122"/>
                  <a:cs typeface="Arial" panose="020B0604020202020204"/>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14000"/>
                                  </p:iterate>
                                  <p:childTnLst>
                                    <p:set>
                                      <p:cBhvr>
                                        <p:cTn id="10" dur="1" fill="hold">
                                          <p:stCondLst>
                                            <p:cond delay="0"/>
                                          </p:stCondLst>
                                        </p:cTn>
                                        <p:tgtEl>
                                          <p:spTgt spid="13"/>
                                        </p:tgtEl>
                                        <p:attrNameLst>
                                          <p:attrName>style.visibility</p:attrName>
                                        </p:attrNameLst>
                                      </p:cBhvr>
                                      <p:to>
                                        <p:strVal val="visible"/>
                                      </p:to>
                                    </p:set>
                                    <p:anim calcmode="lin" valueType="num">
                                      <p:cBhvr>
                                        <p:cTn id="11" dur="150" fill="hold"/>
                                        <p:tgtEl>
                                          <p:spTgt spid="13"/>
                                        </p:tgtEl>
                                        <p:attrNameLst>
                                          <p:attrName>ppt_w</p:attrName>
                                        </p:attrNameLst>
                                      </p:cBhvr>
                                      <p:tavLst>
                                        <p:tav tm="0">
                                          <p:val>
                                            <p:strVal val="#ppt_w+.3"/>
                                          </p:val>
                                        </p:tav>
                                        <p:tav tm="100000">
                                          <p:val>
                                            <p:strVal val="#ppt_w"/>
                                          </p:val>
                                        </p:tav>
                                      </p:tavLst>
                                    </p:anim>
                                    <p:anim calcmode="lin" valueType="num">
                                      <p:cBhvr>
                                        <p:cTn id="12" dur="150" fill="hold"/>
                                        <p:tgtEl>
                                          <p:spTgt spid="13"/>
                                        </p:tgtEl>
                                        <p:attrNameLst>
                                          <p:attrName>ppt_h</p:attrName>
                                        </p:attrNameLst>
                                      </p:cBhvr>
                                      <p:tavLst>
                                        <p:tav tm="0">
                                          <p:val>
                                            <p:strVal val="#ppt_h"/>
                                          </p:val>
                                        </p:tav>
                                        <p:tav tm="100000">
                                          <p:val>
                                            <p:strVal val="#ppt_h"/>
                                          </p:val>
                                        </p:tav>
                                      </p:tavLst>
                                    </p:anim>
                                    <p:animEffect transition="in" filter="fade">
                                      <p:cBhvr>
                                        <p:cTn id="13" dur="150"/>
                                        <p:tgtEl>
                                          <p:spTgt spid="13"/>
                                        </p:tgtEl>
                                      </p:cBhvr>
                                    </p:animEffect>
                                  </p:childTnLst>
                                </p:cTn>
                              </p:par>
                            </p:childTnLst>
                          </p:cTn>
                        </p:par>
                        <p:par>
                          <p:cTn id="14" fill="hold">
                            <p:stCondLst>
                              <p:cond delay="1956"/>
                            </p:stCondLst>
                            <p:childTnLst>
                              <p:par>
                                <p:cTn id="15" presetID="22" presetClass="entr" presetSubtype="2"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par>
                          <p:cTn id="18" fill="hold">
                            <p:stCondLst>
                              <p:cond delay="2456"/>
                            </p:stCondLst>
                            <p:childTnLst>
                              <p:par>
                                <p:cTn id="19" presetID="50" presetClass="entr" presetSubtype="0" decel="100000" fill="hold" grpId="0" nodeType="afterEffect">
                                  <p:stCondLst>
                                    <p:cond delay="0"/>
                                  </p:stCondLst>
                                  <p:iterate type="lt">
                                    <p:tmPct val="14000"/>
                                  </p:iterate>
                                  <p:childTnLst>
                                    <p:set>
                                      <p:cBhvr>
                                        <p:cTn id="20" dur="1" fill="hold">
                                          <p:stCondLst>
                                            <p:cond delay="0"/>
                                          </p:stCondLst>
                                        </p:cTn>
                                        <p:tgtEl>
                                          <p:spTgt spid="18"/>
                                        </p:tgtEl>
                                        <p:attrNameLst>
                                          <p:attrName>style.visibility</p:attrName>
                                        </p:attrNameLst>
                                      </p:cBhvr>
                                      <p:to>
                                        <p:strVal val="visible"/>
                                      </p:to>
                                    </p:set>
                                    <p:anim calcmode="lin" valueType="num">
                                      <p:cBhvr>
                                        <p:cTn id="21" dur="150" fill="hold"/>
                                        <p:tgtEl>
                                          <p:spTgt spid="18"/>
                                        </p:tgtEl>
                                        <p:attrNameLst>
                                          <p:attrName>ppt_w</p:attrName>
                                        </p:attrNameLst>
                                      </p:cBhvr>
                                      <p:tavLst>
                                        <p:tav tm="0">
                                          <p:val>
                                            <p:strVal val="#ppt_w+.3"/>
                                          </p:val>
                                        </p:tav>
                                        <p:tav tm="100000">
                                          <p:val>
                                            <p:strVal val="#ppt_w"/>
                                          </p:val>
                                        </p:tav>
                                      </p:tavLst>
                                    </p:anim>
                                    <p:anim calcmode="lin" valueType="num">
                                      <p:cBhvr>
                                        <p:cTn id="22" dur="150" fill="hold"/>
                                        <p:tgtEl>
                                          <p:spTgt spid="18"/>
                                        </p:tgtEl>
                                        <p:attrNameLst>
                                          <p:attrName>ppt_h</p:attrName>
                                        </p:attrNameLst>
                                      </p:cBhvr>
                                      <p:tavLst>
                                        <p:tav tm="0">
                                          <p:val>
                                            <p:strVal val="#ppt_h"/>
                                          </p:val>
                                        </p:tav>
                                        <p:tav tm="100000">
                                          <p:val>
                                            <p:strVal val="#ppt_h"/>
                                          </p:val>
                                        </p:tav>
                                      </p:tavLst>
                                    </p:anim>
                                    <p:animEffect transition="in" filter="fade">
                                      <p:cBhvr>
                                        <p:cTn id="23" dur="150"/>
                                        <p:tgtEl>
                                          <p:spTgt spid="18"/>
                                        </p:tgtEl>
                                      </p:cBhvr>
                                    </p:animEffect>
                                  </p:childTnLst>
                                </p:cTn>
                              </p:par>
                            </p:childTnLst>
                          </p:cTn>
                        </p:par>
                        <p:par>
                          <p:cTn id="24" fill="hold">
                            <p:stCondLst>
                              <p:cond delay="6239"/>
                            </p:stCondLst>
                            <p:childTnLst>
                              <p:par>
                                <p:cTn id="25" presetID="16" presetClass="entr" presetSubtype="2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4"/>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5"/>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二、什么是中央八项规定精神？</a:t>
            </a:r>
          </a:p>
        </p:txBody>
      </p:sp>
      <p:pic>
        <p:nvPicPr>
          <p:cNvPr id="2" name="Aitds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688" y="1060030"/>
            <a:ext cx="750627" cy="725364"/>
          </a:xfrm>
          <a:prstGeom prst="rect">
            <a:avLst/>
          </a:prstGeom>
        </p:spPr>
      </p:pic>
      <p:grpSp>
        <p:nvGrpSpPr>
          <p:cNvPr id="3" name="Aitds3"/>
          <p:cNvGrpSpPr/>
          <p:nvPr/>
        </p:nvGrpSpPr>
        <p:grpSpPr>
          <a:xfrm>
            <a:off x="1572759" y="1272217"/>
            <a:ext cx="376238" cy="247650"/>
            <a:chOff x="2762976" y="2497837"/>
            <a:chExt cx="501650" cy="330200"/>
          </a:xfrm>
        </p:grpSpPr>
        <p:sp>
          <p:nvSpPr>
            <p:cNvPr id="8" name="Aitds3-1"/>
            <p:cNvSpPr/>
            <p:nvPr/>
          </p:nvSpPr>
          <p:spPr>
            <a:xfrm>
              <a:off x="2762976" y="2497837"/>
              <a:ext cx="165100" cy="330200"/>
            </a:xfrm>
            <a:prstGeom prst="chevron">
              <a:avLst/>
            </a:prstGeom>
            <a:solidFill>
              <a:srgbClr val="FF0000"/>
            </a:solidFill>
            <a:ln w="25400" cap="flat" cmpd="sng" algn="ctr">
              <a:solidFill>
                <a:srgbClr val="FF0000"/>
              </a:solidFill>
              <a:prstDash val="solid"/>
            </a:ln>
            <a:effectLst/>
          </p:spPr>
          <p:txBody>
            <a:bodyPr rtlCol="0" anchor="ctr"/>
            <a:lstStyle/>
            <a:p>
              <a:pPr algn="ctr" defTabSz="685800">
                <a:defRPr/>
              </a:pPr>
              <a:endParaRPr lang="zh-CN" altLang="en-US" sz="1350" kern="0" dirty="0">
                <a:solidFill>
                  <a:srgbClr val="000000"/>
                </a:solidFill>
                <a:cs typeface="+mn-ea"/>
                <a:sym typeface="+mn-lt"/>
              </a:endParaRPr>
            </a:p>
          </p:txBody>
        </p:sp>
        <p:sp>
          <p:nvSpPr>
            <p:cNvPr id="9" name="Aitds3-2"/>
            <p:cNvSpPr/>
            <p:nvPr/>
          </p:nvSpPr>
          <p:spPr>
            <a:xfrm>
              <a:off x="2928076" y="2497837"/>
              <a:ext cx="165100" cy="330200"/>
            </a:xfrm>
            <a:prstGeom prst="chevron">
              <a:avLst/>
            </a:prstGeom>
            <a:solidFill>
              <a:srgbClr val="6A3C7C">
                <a:lumMod val="50000"/>
              </a:srgbClr>
            </a:solidFill>
            <a:ln w="25400" cap="flat" cmpd="sng" algn="ctr">
              <a:solidFill>
                <a:srgbClr val="6A3C7C">
                  <a:lumMod val="50000"/>
                </a:srgbClr>
              </a:solidFill>
              <a:prstDash val="solid"/>
            </a:ln>
            <a:effectLst/>
          </p:spPr>
          <p:txBody>
            <a:bodyPr rtlCol="0" anchor="ctr"/>
            <a:lstStyle/>
            <a:p>
              <a:pPr algn="ctr" defTabSz="685800">
                <a:defRPr/>
              </a:pPr>
              <a:endParaRPr lang="zh-CN" altLang="en-US" sz="1350" kern="0" dirty="0">
                <a:solidFill>
                  <a:srgbClr val="000000"/>
                </a:solidFill>
                <a:cs typeface="+mn-ea"/>
                <a:sym typeface="+mn-lt"/>
              </a:endParaRPr>
            </a:p>
          </p:txBody>
        </p:sp>
        <p:sp>
          <p:nvSpPr>
            <p:cNvPr id="10" name="Aitds3-3"/>
            <p:cNvSpPr/>
            <p:nvPr/>
          </p:nvSpPr>
          <p:spPr>
            <a:xfrm>
              <a:off x="3099526" y="2497837"/>
              <a:ext cx="165100" cy="330200"/>
            </a:xfrm>
            <a:prstGeom prst="chevron">
              <a:avLst/>
            </a:prstGeom>
            <a:solidFill>
              <a:srgbClr val="000000">
                <a:lumMod val="85000"/>
                <a:lumOff val="15000"/>
              </a:srgbClr>
            </a:solidFill>
            <a:ln w="25400" cap="flat" cmpd="sng" algn="ctr">
              <a:solidFill>
                <a:srgbClr val="E7E6E6">
                  <a:lumMod val="25000"/>
                </a:srgbClr>
              </a:solidFill>
              <a:prstDash val="solid"/>
            </a:ln>
            <a:effectLst/>
          </p:spPr>
          <p:txBody>
            <a:bodyPr rtlCol="0" anchor="ctr"/>
            <a:lstStyle/>
            <a:p>
              <a:pPr algn="ctr" defTabSz="685800">
                <a:defRPr/>
              </a:pPr>
              <a:endParaRPr lang="zh-CN" altLang="en-US" sz="1350" kern="0" dirty="0">
                <a:solidFill>
                  <a:srgbClr val="000000"/>
                </a:solidFill>
                <a:cs typeface="+mn-ea"/>
                <a:sym typeface="+mn-lt"/>
              </a:endParaRPr>
            </a:p>
          </p:txBody>
        </p:sp>
      </p:grpSp>
      <p:grpSp>
        <p:nvGrpSpPr>
          <p:cNvPr id="11" name="组合 10"/>
          <p:cNvGrpSpPr/>
          <p:nvPr/>
        </p:nvGrpSpPr>
        <p:grpSpPr>
          <a:xfrm>
            <a:off x="2124075" y="1203960"/>
            <a:ext cx="6341744" cy="415925"/>
            <a:chOff x="1218171" y="2084942"/>
            <a:chExt cx="8962110" cy="745887"/>
          </a:xfrm>
        </p:grpSpPr>
        <p:sp>
          <p:nvSpPr>
            <p:cNvPr id="12" name="矩形: 圆角 78"/>
            <p:cNvSpPr/>
            <p:nvPr>
              <p:custDataLst>
                <p:tags r:id="rId2"/>
              </p:custDataLst>
            </p:nvPr>
          </p:nvSpPr>
          <p:spPr>
            <a:xfrm>
              <a:off x="1218171" y="2084942"/>
              <a:ext cx="8866092" cy="745887"/>
            </a:xfrm>
            <a:prstGeom prst="roundRect">
              <a:avLst>
                <a:gd name="adj" fmla="val 50000"/>
              </a:avLst>
            </a:prstGeom>
            <a:solidFill>
              <a:srgbClr val="C00000"/>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zh-CN" altLang="en-US" sz="1500" kern="0" dirty="0">
                <a:solidFill>
                  <a:srgbClr val="FFFFFF"/>
                </a:solidFill>
                <a:cs typeface="+mn-ea"/>
                <a:sym typeface="+mn-lt"/>
              </a:endParaRPr>
            </a:p>
          </p:txBody>
        </p:sp>
        <p:sp>
          <p:nvSpPr>
            <p:cNvPr id="14" name="文本占位符 13"/>
            <p:cNvSpPr txBox="1"/>
            <p:nvPr>
              <p:custDataLst>
                <p:tags r:id="rId3"/>
              </p:custDataLst>
            </p:nvPr>
          </p:nvSpPr>
          <p:spPr>
            <a:xfrm>
              <a:off x="1377005" y="2270559"/>
              <a:ext cx="8803276" cy="374652"/>
            </a:xfrm>
            <a:prstGeom prst="rect">
              <a:avLst/>
            </a:prstGeom>
            <a:noFill/>
            <a:ln>
              <a:noFill/>
            </a:ln>
          </p:spPr>
          <p:txBody>
            <a:bodyPr wrap="square" anchor="ctr">
              <a:noAutofit/>
            </a:bodyPr>
            <a:lstStyle>
              <a:lvl1pPr marL="0" indent="0" algn="l" defTabSz="914400" rtl="0" eaLnBrk="1" latinLnBrk="0" hangingPunct="1">
                <a:spcBef>
                  <a:spcPct val="20000"/>
                </a:spcBef>
                <a:buFont typeface="Arial" panose="020B0604020202020204" pitchFamily="34" charset="0"/>
                <a:buNone/>
                <a:defRPr lang="zh-CN" altLang="en-US" sz="2000" kern="1200" dirty="0">
                  <a:solidFill>
                    <a:schemeClr val="bg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685165">
                <a:lnSpc>
                  <a:spcPct val="120000"/>
                </a:lnSpc>
                <a:spcAft>
                  <a:spcPts val="375"/>
                </a:spcAft>
                <a:defRPr/>
              </a:pPr>
              <a:r>
                <a:rPr lang="zh-CN" altLang="en-US"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违反中央八项规定精神问题第一大类是形式主义、官僚主义（</a:t>
              </a:r>
              <a:r>
                <a:rPr lang="en-US" altLang="zh-CN"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4</a:t>
              </a:r>
              <a:r>
                <a:rPr lang="zh-CN" altLang="en-US"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大类表现）：</a:t>
              </a:r>
            </a:p>
          </p:txBody>
        </p:sp>
      </p:grpSp>
      <p:sp>
        <p:nvSpPr>
          <p:cNvPr id="16" name="文本框 15"/>
          <p:cNvSpPr txBox="1"/>
          <p:nvPr/>
        </p:nvSpPr>
        <p:spPr>
          <a:xfrm>
            <a:off x="778510" y="2068195"/>
            <a:ext cx="7329805" cy="2253615"/>
          </a:xfrm>
          <a:prstGeom prst="rect">
            <a:avLst/>
          </a:prstGeom>
        </p:spPr>
        <p:txBody>
          <a:bodyPr wrap="square">
            <a:spAutoFit/>
          </a:bodyPr>
          <a:lstStyle/>
          <a:p>
            <a:pPr marL="285750" indent="-285750" algn="just" defTabSz="914400" fontAlgn="auto">
              <a:lnSpc>
                <a:spcPct val="100000"/>
              </a:lnSpc>
              <a:spcBef>
                <a:spcPts val="500"/>
              </a:spcBef>
              <a:buClrTx/>
              <a:buSzTx/>
              <a:buFont typeface="Wingdings" panose="05000000000000000000" charset="0"/>
              <a:buChar char="Ø"/>
              <a:defRPr/>
            </a:pPr>
            <a:r>
              <a:rPr lang="zh-CN" altLang="en-US" sz="1600" dirty="0">
                <a:solidFill>
                  <a:prstClr val="black"/>
                </a:solidFill>
                <a:latin typeface="思源黑体 CN Bold" panose="020B0800000000000000" charset="-122"/>
                <a:ea typeface="思源黑体 CN Bold" panose="020B0800000000000000" charset="-122"/>
                <a:cs typeface="思源黑体 CN Bold" panose="020B0800000000000000" charset="-122"/>
              </a:rPr>
              <a:t>1.贯彻党中央重大决策部署有令不行、有禁不止，或者表态多调门高、行动少落实差，脱离实际、脱离群众，造成严重后果；</a:t>
            </a:r>
          </a:p>
          <a:p>
            <a:pPr marL="285750" indent="-285750" algn="just" defTabSz="914400" fontAlgn="auto">
              <a:lnSpc>
                <a:spcPct val="100000"/>
              </a:lnSpc>
              <a:spcBef>
                <a:spcPts val="500"/>
              </a:spcBef>
              <a:buClrTx/>
              <a:buSzTx/>
              <a:buFont typeface="Wingdings" panose="05000000000000000000" charset="0"/>
              <a:buChar char="Ø"/>
              <a:defRPr/>
            </a:pPr>
            <a:r>
              <a:rPr lang="zh-CN" altLang="en-US" sz="1600" dirty="0">
                <a:solidFill>
                  <a:prstClr val="black"/>
                </a:solidFill>
                <a:latin typeface="思源黑体 CN Bold" panose="020B0800000000000000" charset="-122"/>
                <a:ea typeface="思源黑体 CN Bold" panose="020B0800000000000000" charset="-122"/>
                <a:cs typeface="思源黑体 CN Bold" panose="020B0800000000000000" charset="-122"/>
              </a:rPr>
              <a:t>2.在履职尽责、服务经济社会发展和生态环境保护方面不担当、不作为、乱作为、假作为，严重影响高质量发展；</a:t>
            </a:r>
          </a:p>
          <a:p>
            <a:pPr marL="285750" indent="-285750" algn="just" defTabSz="914400" fontAlgn="auto">
              <a:lnSpc>
                <a:spcPct val="100000"/>
              </a:lnSpc>
              <a:spcBef>
                <a:spcPts val="500"/>
              </a:spcBef>
              <a:buClrTx/>
              <a:buSzTx/>
              <a:buFont typeface="Wingdings" panose="05000000000000000000" charset="0"/>
              <a:buChar char="Ø"/>
              <a:defRPr/>
            </a:pPr>
            <a:r>
              <a:rPr lang="zh-CN" altLang="en-US" sz="1600" dirty="0">
                <a:solidFill>
                  <a:prstClr val="black"/>
                </a:solidFill>
                <a:latin typeface="思源黑体 CN Bold" panose="020B0800000000000000" charset="-122"/>
                <a:ea typeface="思源黑体 CN Bold" panose="020B0800000000000000" charset="-122"/>
                <a:cs typeface="思源黑体 CN Bold" panose="020B0800000000000000" charset="-122"/>
              </a:rPr>
              <a:t>3.在联系服务群众中消极应付、冷硬横推、效率低下，损害群众利益，群众反映强烈；</a:t>
            </a:r>
          </a:p>
          <a:p>
            <a:pPr marL="285750" indent="-285750" algn="just" defTabSz="914400" fontAlgn="auto">
              <a:lnSpc>
                <a:spcPct val="100000"/>
              </a:lnSpc>
              <a:spcBef>
                <a:spcPts val="500"/>
              </a:spcBef>
              <a:buClrTx/>
              <a:buSzTx/>
              <a:buFont typeface="Wingdings" panose="05000000000000000000" charset="0"/>
              <a:buChar char="Ø"/>
              <a:defRPr/>
            </a:pPr>
            <a:r>
              <a:rPr lang="zh-CN" altLang="en-US" sz="1600" dirty="0">
                <a:solidFill>
                  <a:prstClr val="black"/>
                </a:solidFill>
                <a:latin typeface="思源黑体 CN Bold" panose="020B0800000000000000" charset="-122"/>
                <a:ea typeface="思源黑体 CN Bold" panose="020B0800000000000000" charset="-122"/>
                <a:cs typeface="思源黑体 CN Bold" panose="020B0800000000000000" charset="-122"/>
              </a:rPr>
              <a:t>4.文山会海反弹回潮，文风会风不实不正，督查检查考核过多过频、过度留痕，给基层造成严重负担；</a:t>
            </a:r>
          </a:p>
        </p:txBody>
      </p:sp>
      <p:sp>
        <p:nvSpPr>
          <p:cNvPr id="37" name="Aitds4-1"/>
          <p:cNvSpPr>
            <a:spLocks noChangeArrowheads="1"/>
          </p:cNvSpPr>
          <p:nvPr/>
        </p:nvSpPr>
        <p:spPr bwMode="auto">
          <a:xfrm>
            <a:off x="610870" y="1924050"/>
            <a:ext cx="7762240" cy="2550795"/>
          </a:xfrm>
          <a:prstGeom prst="roundRect">
            <a:avLst>
              <a:gd name="adj" fmla="val 8176"/>
            </a:avLst>
          </a:prstGeom>
          <a:noFill/>
          <a:ln w="19050">
            <a:solidFill>
              <a:srgbClr val="F1747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defTabSz="685800">
              <a:spcBef>
                <a:spcPct val="0"/>
              </a:spcBef>
              <a:buNone/>
              <a:defRPr/>
            </a:pPr>
            <a:r>
              <a:rPr lang="en-US" altLang="zh-CN" sz="1125" b="1" kern="0" dirty="0">
                <a:solidFill>
                  <a:srgbClr val="C00000"/>
                </a:solidFill>
                <a:latin typeface="+mn-lt"/>
                <a:ea typeface="+mn-ea"/>
                <a:cs typeface="+mn-ea"/>
                <a:sym typeface="+mn-lt"/>
              </a:rPr>
              <a:t> </a:t>
            </a:r>
            <a:endParaRPr lang="zh-CN" altLang="en-US" sz="1125" b="1" kern="0" dirty="0">
              <a:solidFill>
                <a:srgbClr val="C00000"/>
              </a:solidFill>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4"/>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5"/>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二、什么是中央八项规定精神？</a:t>
            </a:r>
          </a:p>
        </p:txBody>
      </p:sp>
      <p:pic>
        <p:nvPicPr>
          <p:cNvPr id="2" name="Aitds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688" y="1060030"/>
            <a:ext cx="750627" cy="725364"/>
          </a:xfrm>
          <a:prstGeom prst="rect">
            <a:avLst/>
          </a:prstGeom>
        </p:spPr>
      </p:pic>
      <p:grpSp>
        <p:nvGrpSpPr>
          <p:cNvPr id="3" name="Aitds3"/>
          <p:cNvGrpSpPr/>
          <p:nvPr/>
        </p:nvGrpSpPr>
        <p:grpSpPr>
          <a:xfrm>
            <a:off x="1572759" y="1272217"/>
            <a:ext cx="376238" cy="247650"/>
            <a:chOff x="2762976" y="2497837"/>
            <a:chExt cx="501650" cy="330200"/>
          </a:xfrm>
        </p:grpSpPr>
        <p:sp>
          <p:nvSpPr>
            <p:cNvPr id="8" name="Aitds3-1"/>
            <p:cNvSpPr/>
            <p:nvPr/>
          </p:nvSpPr>
          <p:spPr>
            <a:xfrm>
              <a:off x="2762976" y="2497837"/>
              <a:ext cx="165100" cy="330200"/>
            </a:xfrm>
            <a:prstGeom prst="chevron">
              <a:avLst/>
            </a:prstGeom>
            <a:solidFill>
              <a:srgbClr val="FF0000"/>
            </a:solidFill>
            <a:ln w="25400" cap="flat" cmpd="sng" algn="ctr">
              <a:solidFill>
                <a:srgbClr val="FF0000"/>
              </a:solidFill>
              <a:prstDash val="solid"/>
            </a:ln>
            <a:effectLst/>
          </p:spPr>
          <p:txBody>
            <a:bodyPr rtlCol="0" anchor="ctr"/>
            <a:lstStyle/>
            <a:p>
              <a:pPr algn="ctr" defTabSz="685800">
                <a:defRPr/>
              </a:pPr>
              <a:endParaRPr lang="zh-CN" altLang="en-US" sz="1350" kern="0" dirty="0">
                <a:solidFill>
                  <a:srgbClr val="000000"/>
                </a:solidFill>
                <a:cs typeface="+mn-ea"/>
                <a:sym typeface="+mn-lt"/>
              </a:endParaRPr>
            </a:p>
          </p:txBody>
        </p:sp>
        <p:sp>
          <p:nvSpPr>
            <p:cNvPr id="9" name="Aitds3-2"/>
            <p:cNvSpPr/>
            <p:nvPr/>
          </p:nvSpPr>
          <p:spPr>
            <a:xfrm>
              <a:off x="2928076" y="2497837"/>
              <a:ext cx="165100" cy="330200"/>
            </a:xfrm>
            <a:prstGeom prst="chevron">
              <a:avLst/>
            </a:prstGeom>
            <a:solidFill>
              <a:srgbClr val="6A3C7C">
                <a:lumMod val="50000"/>
              </a:srgbClr>
            </a:solidFill>
            <a:ln w="25400" cap="flat" cmpd="sng" algn="ctr">
              <a:solidFill>
                <a:srgbClr val="6A3C7C">
                  <a:lumMod val="50000"/>
                </a:srgbClr>
              </a:solidFill>
              <a:prstDash val="solid"/>
            </a:ln>
            <a:effectLst/>
          </p:spPr>
          <p:txBody>
            <a:bodyPr rtlCol="0" anchor="ctr"/>
            <a:lstStyle/>
            <a:p>
              <a:pPr algn="ctr" defTabSz="685800">
                <a:defRPr/>
              </a:pPr>
              <a:endParaRPr lang="zh-CN" altLang="en-US" sz="1350" kern="0" dirty="0">
                <a:solidFill>
                  <a:srgbClr val="000000"/>
                </a:solidFill>
                <a:cs typeface="+mn-ea"/>
                <a:sym typeface="+mn-lt"/>
              </a:endParaRPr>
            </a:p>
          </p:txBody>
        </p:sp>
        <p:sp>
          <p:nvSpPr>
            <p:cNvPr id="10" name="Aitds3-3"/>
            <p:cNvSpPr/>
            <p:nvPr/>
          </p:nvSpPr>
          <p:spPr>
            <a:xfrm>
              <a:off x="3099526" y="2497837"/>
              <a:ext cx="165100" cy="330200"/>
            </a:xfrm>
            <a:prstGeom prst="chevron">
              <a:avLst/>
            </a:prstGeom>
            <a:solidFill>
              <a:srgbClr val="000000">
                <a:lumMod val="85000"/>
                <a:lumOff val="15000"/>
              </a:srgbClr>
            </a:solidFill>
            <a:ln w="25400" cap="flat" cmpd="sng" algn="ctr">
              <a:solidFill>
                <a:srgbClr val="E7E6E6">
                  <a:lumMod val="25000"/>
                </a:srgbClr>
              </a:solidFill>
              <a:prstDash val="solid"/>
            </a:ln>
            <a:effectLst/>
          </p:spPr>
          <p:txBody>
            <a:bodyPr rtlCol="0" anchor="ctr"/>
            <a:lstStyle/>
            <a:p>
              <a:pPr algn="ctr" defTabSz="685800">
                <a:defRPr/>
              </a:pPr>
              <a:endParaRPr lang="zh-CN" altLang="en-US" sz="1350" kern="0" dirty="0">
                <a:solidFill>
                  <a:srgbClr val="000000"/>
                </a:solidFill>
                <a:cs typeface="+mn-ea"/>
                <a:sym typeface="+mn-lt"/>
              </a:endParaRPr>
            </a:p>
          </p:txBody>
        </p:sp>
      </p:grpSp>
      <p:grpSp>
        <p:nvGrpSpPr>
          <p:cNvPr id="11" name="组合 10"/>
          <p:cNvGrpSpPr/>
          <p:nvPr/>
        </p:nvGrpSpPr>
        <p:grpSpPr>
          <a:xfrm>
            <a:off x="2124075" y="1203960"/>
            <a:ext cx="6413501" cy="415925"/>
            <a:chOff x="1218171" y="2084942"/>
            <a:chExt cx="9063516" cy="745887"/>
          </a:xfrm>
        </p:grpSpPr>
        <p:sp>
          <p:nvSpPr>
            <p:cNvPr id="12" name="矩形: 圆角 78"/>
            <p:cNvSpPr/>
            <p:nvPr>
              <p:custDataLst>
                <p:tags r:id="rId2"/>
              </p:custDataLst>
            </p:nvPr>
          </p:nvSpPr>
          <p:spPr>
            <a:xfrm>
              <a:off x="1218171" y="2084942"/>
              <a:ext cx="8866092" cy="745887"/>
            </a:xfrm>
            <a:prstGeom prst="roundRect">
              <a:avLst>
                <a:gd name="adj" fmla="val 50000"/>
              </a:avLst>
            </a:prstGeom>
            <a:solidFill>
              <a:srgbClr val="C00000"/>
            </a:soli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zh-CN" altLang="en-US" sz="1500" kern="0" dirty="0">
                <a:solidFill>
                  <a:srgbClr val="FFFFFF"/>
                </a:solidFill>
                <a:cs typeface="+mn-ea"/>
                <a:sym typeface="+mn-lt"/>
              </a:endParaRPr>
            </a:p>
          </p:txBody>
        </p:sp>
        <p:sp>
          <p:nvSpPr>
            <p:cNvPr id="14" name="文本占位符 13"/>
            <p:cNvSpPr txBox="1"/>
            <p:nvPr>
              <p:custDataLst>
                <p:tags r:id="rId3"/>
              </p:custDataLst>
            </p:nvPr>
          </p:nvSpPr>
          <p:spPr>
            <a:xfrm>
              <a:off x="1252272" y="2270560"/>
              <a:ext cx="9029415" cy="374652"/>
            </a:xfrm>
            <a:prstGeom prst="rect">
              <a:avLst/>
            </a:prstGeom>
            <a:noFill/>
            <a:ln>
              <a:noFill/>
            </a:ln>
          </p:spPr>
          <p:txBody>
            <a:bodyPr wrap="square" anchor="ctr">
              <a:noAutofit/>
            </a:bodyPr>
            <a:lstStyle>
              <a:lvl1pPr marL="0" indent="0" algn="l" defTabSz="914400" rtl="0" eaLnBrk="1" latinLnBrk="0" hangingPunct="1">
                <a:spcBef>
                  <a:spcPct val="20000"/>
                </a:spcBef>
                <a:buFont typeface="Arial" panose="020B0604020202020204" pitchFamily="34" charset="0"/>
                <a:buNone/>
                <a:defRPr lang="zh-CN" altLang="en-US" sz="2000" kern="1200" dirty="0">
                  <a:solidFill>
                    <a:schemeClr val="bg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685165">
                <a:lnSpc>
                  <a:spcPct val="120000"/>
                </a:lnSpc>
                <a:spcAft>
                  <a:spcPts val="375"/>
                </a:spcAft>
                <a:defRPr/>
              </a:pPr>
              <a:r>
                <a:rPr lang="zh-CN" altLang="en-US"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违反中央八项规定精神问题第二大类是享乐主义、奢靡之风（</a:t>
              </a:r>
              <a:r>
                <a:rPr lang="en-US" altLang="zh-CN"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6</a:t>
              </a:r>
              <a:r>
                <a:rPr lang="zh-CN" altLang="en-US"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大类</a:t>
              </a:r>
              <a:r>
                <a:rPr lang="en-US" altLang="zh-CN"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14</a:t>
              </a:r>
              <a:r>
                <a:rPr lang="zh-CN" altLang="en-US" sz="1400" dirty="0">
                  <a:solidFill>
                    <a:prstClr val="white"/>
                  </a:solidFill>
                  <a:latin typeface="思源黑体 CN Bold" panose="020B0800000000000000" charset="-122"/>
                  <a:ea typeface="思源黑体 CN Bold" panose="020B0800000000000000" charset="-122"/>
                  <a:cs typeface="思源黑体 CN Bold" panose="020B0800000000000000" charset="-122"/>
                  <a:sym typeface="+mn-lt"/>
                </a:rPr>
                <a:t>种表现）：</a:t>
              </a:r>
            </a:p>
          </p:txBody>
        </p:sp>
      </p:grpSp>
      <p:sp>
        <p:nvSpPr>
          <p:cNvPr id="16" name="文本框 15"/>
          <p:cNvSpPr txBox="1"/>
          <p:nvPr/>
        </p:nvSpPr>
        <p:spPr>
          <a:xfrm>
            <a:off x="778510" y="2068195"/>
            <a:ext cx="7329805" cy="2286635"/>
          </a:xfrm>
          <a:prstGeom prst="rect">
            <a:avLst/>
          </a:prstGeom>
        </p:spPr>
        <p:txBody>
          <a:bodyPr wrap="square">
            <a:spAutoFit/>
          </a:bodyPr>
          <a:lstStyle/>
          <a:p>
            <a:pPr marL="285750" indent="-285750" algn="just" defTabSz="914400" fontAlgn="auto">
              <a:lnSpc>
                <a:spcPct val="100000"/>
              </a:lnSpc>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1. </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违规收送名贵特产和礼品礼金（包括</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2</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种表现：违规收送名贵特产类礼品、违规收送礼金和其他礼品）；</a:t>
            </a:r>
          </a:p>
          <a:p>
            <a:pPr marL="285750" indent="-285750" algn="just" defTabSz="914400" fontAlgn="auto">
              <a:lnSpc>
                <a:spcPct val="100000"/>
              </a:lnSpc>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2. </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违规吃喝（包括</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2</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种表现：违规公款吃喝、违规接受管理和服务对象等宴请）</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3.</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违规操办享乐主义、奢靡之风婚丧喜庆；</a:t>
            </a:r>
          </a:p>
          <a:p>
            <a:pPr marL="285750" indent="-285750" algn="just" defTabSz="914400" fontAlgn="auto">
              <a:lnSpc>
                <a:spcPct val="100000"/>
              </a:lnSpc>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3. </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违规发放津补贴或福利；</a:t>
            </a:r>
          </a:p>
          <a:p>
            <a:pPr marL="285750" indent="-285750" algn="just" defTabSz="914400" fontAlgn="auto">
              <a:lnSpc>
                <a:spcPct val="100000"/>
              </a:lnSpc>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4. </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公款旅游以及违规接受管理和服务对象等旅游活动安排；</a:t>
            </a:r>
          </a:p>
          <a:p>
            <a:pPr marL="285750" indent="-285750" algn="just" defTabSz="914400" fontAlgn="auto">
              <a:lnSpc>
                <a:spcPct val="100000"/>
              </a:lnSpc>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6.</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其他（包括</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rPr>
              <a:t>6</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rPr>
              <a:t>种表现：违规配备和使用公车、楼堂馆所问题、提供或接受超标准接待、组织或参加用公款支付的高消费娱乐健身等活动、接受或提供可能影响公正执行公务的健身娱乐等活动、违规出入私人会所、领导干部住房违规）。</a:t>
            </a:r>
          </a:p>
        </p:txBody>
      </p:sp>
      <p:sp>
        <p:nvSpPr>
          <p:cNvPr id="37" name="Aitds4-1"/>
          <p:cNvSpPr>
            <a:spLocks noChangeArrowheads="1"/>
          </p:cNvSpPr>
          <p:nvPr/>
        </p:nvSpPr>
        <p:spPr bwMode="auto">
          <a:xfrm>
            <a:off x="610870" y="1924050"/>
            <a:ext cx="7762240" cy="2550795"/>
          </a:xfrm>
          <a:prstGeom prst="roundRect">
            <a:avLst>
              <a:gd name="adj" fmla="val 8176"/>
            </a:avLst>
          </a:prstGeom>
          <a:noFill/>
          <a:ln w="19050">
            <a:solidFill>
              <a:srgbClr val="F17475">
                <a:lumMod val="75000"/>
              </a:srgb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defTabSz="685800">
              <a:spcBef>
                <a:spcPct val="0"/>
              </a:spcBef>
              <a:buNone/>
              <a:defRPr/>
            </a:pPr>
            <a:r>
              <a:rPr lang="en-US" altLang="zh-CN" sz="1125" b="1" kern="0" dirty="0">
                <a:solidFill>
                  <a:srgbClr val="C00000"/>
                </a:solidFill>
                <a:latin typeface="+mn-lt"/>
                <a:ea typeface="+mn-ea"/>
                <a:cs typeface="+mn-ea"/>
                <a:sym typeface="+mn-lt"/>
              </a:rPr>
              <a:t> </a:t>
            </a:r>
            <a:endParaRPr lang="zh-CN" altLang="en-US" sz="1125" b="1" kern="0" dirty="0">
              <a:solidFill>
                <a:srgbClr val="C00000"/>
              </a:solidFill>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A-102226"/>
          <p:cNvGrpSpPr/>
          <p:nvPr>
            <p:custDataLst>
              <p:tags r:id="rId1"/>
            </p:custDataLst>
          </p:nvPr>
        </p:nvGrpSpPr>
        <p:grpSpPr>
          <a:xfrm>
            <a:off x="1609279" y="1789345"/>
            <a:ext cx="5913281" cy="244774"/>
            <a:chOff x="1170035" y="1491630"/>
            <a:chExt cx="6740066" cy="255096"/>
          </a:xfrm>
          <a:solidFill>
            <a:srgbClr val="C00000"/>
          </a:solidFill>
        </p:grpSpPr>
        <p:grpSp>
          <p:nvGrpSpPr>
            <p:cNvPr id="11" name="组合 10"/>
            <p:cNvGrpSpPr/>
            <p:nvPr/>
          </p:nvGrpSpPr>
          <p:grpSpPr>
            <a:xfrm>
              <a:off x="4118171" y="1491630"/>
              <a:ext cx="887762" cy="255096"/>
              <a:chOff x="3965502" y="1879809"/>
              <a:chExt cx="1193100" cy="342834"/>
            </a:xfrm>
            <a:grpFill/>
          </p:grpSpPr>
          <p:sp>
            <p:nvSpPr>
              <p:cNvPr id="12" name="PA-dark-star-shape_15445"/>
              <p:cNvSpPr>
                <a:spLocks noChangeAspect="1"/>
              </p:cNvSpPr>
              <p:nvPr>
                <p:custDataLst>
                  <p:tags r:id="rId4"/>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3" name="PA-dark-star-shape_15445"/>
              <p:cNvSpPr>
                <a:spLocks noChangeAspect="1"/>
              </p:cNvSpPr>
              <p:nvPr>
                <p:custDataLst>
                  <p:tags r:id="rId5"/>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4" name="PA-dark-star-shape_15445"/>
              <p:cNvSpPr>
                <a:spLocks noChangeAspect="1"/>
              </p:cNvSpPr>
              <p:nvPr>
                <p:custDataLst>
                  <p:tags r:id="rId6"/>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5" name="PA-dark-star-shape_15445"/>
              <p:cNvSpPr>
                <a:spLocks noChangeAspect="1"/>
              </p:cNvSpPr>
              <p:nvPr>
                <p:custDataLst>
                  <p:tags r:id="rId7"/>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6" name="PA-dark-star-shape_15445"/>
              <p:cNvSpPr>
                <a:spLocks noChangeAspect="1"/>
              </p:cNvSpPr>
              <p:nvPr>
                <p:custDataLst>
                  <p:tags r:id="rId8"/>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17" name="组合 16"/>
            <p:cNvGrpSpPr/>
            <p:nvPr/>
          </p:nvGrpSpPr>
          <p:grpSpPr>
            <a:xfrm>
              <a:off x="1170035" y="1619178"/>
              <a:ext cx="6740066" cy="0"/>
              <a:chOff x="1170035" y="2082167"/>
              <a:chExt cx="6740066" cy="0"/>
            </a:xfrm>
            <a:grpFill/>
          </p:grpSpPr>
          <p:cxnSp>
            <p:nvCxnSpPr>
              <p:cNvPr id="18" name="PA-直接连接符 6"/>
              <p:cNvCxnSpPr/>
              <p:nvPr>
                <p:custDataLst>
                  <p:tags r:id="rId2"/>
                </p:custDataLst>
              </p:nvPr>
            </p:nvCxnSpPr>
            <p:spPr>
              <a:xfrm>
                <a:off x="5148064" y="2082167"/>
                <a:ext cx="2762037" cy="0"/>
              </a:xfrm>
              <a:prstGeom prst="line">
                <a:avLst/>
              </a:prstGeom>
              <a:grpFill/>
              <a:ln w="15875" cap="flat" cmpd="sng" algn="ctr">
                <a:solidFill>
                  <a:srgbClr val="E71E17"/>
                </a:solidFill>
                <a:prstDash val="solid"/>
                <a:miter lim="800000"/>
              </a:ln>
              <a:effectLst/>
            </p:spPr>
          </p:cxnSp>
          <p:cxnSp>
            <p:nvCxnSpPr>
              <p:cNvPr id="19" name="PA-直接连接符 7"/>
              <p:cNvCxnSpPr/>
              <p:nvPr>
                <p:custDataLst>
                  <p:tags r:id="rId3"/>
                </p:custDataLst>
              </p:nvPr>
            </p:nvCxnSpPr>
            <p:spPr>
              <a:xfrm>
                <a:off x="1170035" y="2082167"/>
                <a:ext cx="2825901" cy="0"/>
              </a:xfrm>
              <a:prstGeom prst="line">
                <a:avLst/>
              </a:prstGeom>
              <a:grpFill/>
              <a:ln w="15875" cap="flat" cmpd="sng" algn="ctr">
                <a:solidFill>
                  <a:srgbClr val="E71E17"/>
                </a:solidFill>
                <a:prstDash val="solid"/>
                <a:miter lim="800000"/>
              </a:ln>
              <a:effectLst/>
            </p:spPr>
          </p:cxnSp>
        </p:grpSp>
      </p:grpSp>
      <p:grpSp>
        <p:nvGrpSpPr>
          <p:cNvPr id="24" name="组合 23"/>
          <p:cNvGrpSpPr/>
          <p:nvPr/>
        </p:nvGrpSpPr>
        <p:grpSpPr>
          <a:xfrm>
            <a:off x="3517288" y="1049843"/>
            <a:ext cx="2154413" cy="550960"/>
            <a:chOff x="689186" y="2296781"/>
            <a:chExt cx="2533206" cy="583085"/>
          </a:xfrm>
        </p:grpSpPr>
        <p:sp>
          <p:nvSpPr>
            <p:cNvPr id="25" name="对角圆角矩形 24"/>
            <p:cNvSpPr/>
            <p:nvPr/>
          </p:nvSpPr>
          <p:spPr>
            <a:xfrm>
              <a:off x="935024" y="2360753"/>
              <a:ext cx="1917577" cy="519113"/>
            </a:xfrm>
            <a:prstGeom prst="round2DiagRect">
              <a:avLst>
                <a:gd name="adj1" fmla="val 50000"/>
                <a:gd name="adj2" fmla="val 0"/>
              </a:avLst>
            </a:prstGeom>
            <a:gradFill>
              <a:gsLst>
                <a:gs pos="89000">
                  <a:srgbClr val="C00000"/>
                </a:gs>
                <a:gs pos="35000">
                  <a:srgbClr val="FF3300"/>
                </a:gs>
              </a:gsLst>
              <a:lin ang="5400000" scaled="1"/>
            </a:gradFill>
            <a:ln w="25400" cap="flat" cmpd="sng" algn="ctr">
              <a:gradFill flip="none" rotWithShape="1">
                <a:gsLst>
                  <a:gs pos="0">
                    <a:srgbClr val="FFF200"/>
                  </a:gs>
                  <a:gs pos="45000">
                    <a:srgbClr val="FF7A00"/>
                  </a:gs>
                  <a:gs pos="70000">
                    <a:srgbClr val="FF0300"/>
                  </a:gs>
                  <a:gs pos="100000">
                    <a:srgbClr val="4D0808"/>
                  </a:gs>
                </a:gsLst>
                <a:lin ang="8100000" scaled="1"/>
                <a:tileRect/>
              </a:gradFill>
              <a:prstDash val="solid"/>
            </a:ln>
            <a:effectLst>
              <a:reflection blurRad="6350" stA="52000" endA="300" endPos="35000" dir="5400000" sy="-100000" algn="bl" rotWithShape="0"/>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6" name="五角星 25"/>
            <p:cNvSpPr/>
            <p:nvPr/>
          </p:nvSpPr>
          <p:spPr>
            <a:xfrm rot="20868462">
              <a:off x="802226" y="2296781"/>
              <a:ext cx="458994" cy="381068"/>
            </a:xfrm>
            <a:prstGeom prst="star5">
              <a:avLst/>
            </a:prstGeom>
            <a:gradFill flip="none" rotWithShape="1">
              <a:gsLst>
                <a:gs pos="17000">
                  <a:srgbClr val="FFF200"/>
                </a:gs>
                <a:gs pos="79000">
                  <a:srgbClr val="FF7A00"/>
                </a:gs>
              </a:gsLst>
              <a:path path="circle">
                <a:fillToRect l="50000" t="50000" r="50000" b="50000"/>
              </a:path>
              <a:tileRect/>
            </a:gradFill>
            <a:ln w="12700" cap="flat" cmpd="sng" algn="ctr">
              <a:solidFill>
                <a:srgbClr val="FFFF00"/>
              </a:solidFill>
              <a:prstDash val="solid"/>
            </a:ln>
            <a:effectLst>
              <a:outerShdw blurRad="38100" sx="102000" sy="102000" algn="ctr" rotWithShape="0">
                <a:prstClr val="black"/>
              </a:outerShdw>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7" name="TextBox 495"/>
            <p:cNvSpPr txBox="1"/>
            <p:nvPr/>
          </p:nvSpPr>
          <p:spPr>
            <a:xfrm>
              <a:off x="689186" y="2408008"/>
              <a:ext cx="2533206" cy="432784"/>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defTabSz="1218565">
                <a:defRPr/>
              </a:pPr>
              <a:r>
                <a:rPr lang="zh-CN" altLang="en-US" sz="2070" b="0" dirty="0" smtClean="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第三部</a:t>
              </a:r>
              <a:r>
                <a:rPr lang="zh-CN" altLang="en-US" sz="207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分</a:t>
              </a:r>
              <a:endParaRPr lang="zh-CN" altLang="en-US" sz="135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endParaRPr>
            </a:p>
          </p:txBody>
        </p:sp>
      </p:grpSp>
      <p:pic>
        <p:nvPicPr>
          <p:cNvPr id="2" name="图片 1" descr="图形1"/>
          <p:cNvPicPr>
            <a:picLocks noChangeAspect="1"/>
          </p:cNvPicPr>
          <p:nvPr userDrawn="1"/>
        </p:nvPicPr>
        <p:blipFill>
          <a:blip r:embed="rId11"/>
          <a:stretch>
            <a:fillRect/>
          </a:stretch>
        </p:blipFill>
        <p:spPr>
          <a:xfrm flipH="1">
            <a:off x="7139940" y="947738"/>
            <a:ext cx="999173" cy="563880"/>
          </a:xfrm>
          <a:prstGeom prst="rect">
            <a:avLst/>
          </a:prstGeom>
        </p:spPr>
      </p:pic>
      <p:pic>
        <p:nvPicPr>
          <p:cNvPr id="7" name="图片 6"/>
          <p:cNvPicPr>
            <a:picLocks noChangeAspect="1"/>
          </p:cNvPicPr>
          <p:nvPr/>
        </p:nvPicPr>
        <p:blipFill rotWithShape="1">
          <a:blip r:embed="rId12">
            <a:extLst>
              <a:ext uri="{28A0092B-C50C-407E-A947-70E740481C1C}">
                <a14:useLocalDpi xmlns:a14="http://schemas.microsoft.com/office/drawing/2010/main" val="0"/>
              </a:ext>
            </a:extLst>
          </a:blip>
          <a:srcRect t="31234"/>
          <a:stretch>
            <a:fillRect/>
          </a:stretch>
        </p:blipFill>
        <p:spPr>
          <a:xfrm>
            <a:off x="0" y="-11062"/>
            <a:ext cx="4141142" cy="1737086"/>
          </a:xfrm>
          <a:prstGeom prst="rect">
            <a:avLst/>
          </a:prstGeom>
        </p:spPr>
      </p:pic>
      <p:sp>
        <p:nvSpPr>
          <p:cNvPr id="31" name="文本框 3"/>
          <p:cNvSpPr>
            <a:spLocks noChangeArrowheads="1"/>
          </p:cNvSpPr>
          <p:nvPr/>
        </p:nvSpPr>
        <p:spPr bwMode="auto">
          <a:xfrm>
            <a:off x="135890" y="2212975"/>
            <a:ext cx="8839835" cy="579120"/>
          </a:xfrm>
          <a:prstGeom prst="rect">
            <a:avLst/>
          </a:prstGeom>
          <a:noFill/>
          <a:ln>
            <a:noFill/>
          </a:ln>
        </p:spPr>
        <p:txBody>
          <a:bodyPr wrap="square" lIns="25566" tIns="12783" rIns="25566" bIns="12783">
            <a:spAutoFit/>
          </a:bodyPr>
          <a:lstStyle/>
          <a:p>
            <a:pPr lvl="0" algn="ctr">
              <a:defRPr/>
            </a:pPr>
            <a:r>
              <a:rPr kumimoji="0" lang="zh-CN" altLang="en-US" sz="3600" i="0" u="none" strike="noStrike" kern="1200" cap="none" spc="0" normalizeH="0" baseline="0" dirty="0">
                <a:gradFill flip="none" rotWithShape="1">
                  <a:gsLst>
                    <a:gs pos="0">
                      <a:srgbClr val="EE0000"/>
                    </a:gs>
                    <a:gs pos="31000">
                      <a:srgbClr val="F83934"/>
                    </a:gs>
                    <a:gs pos="50000">
                      <a:srgbClr val="FF0000">
                        <a:shade val="67500"/>
                        <a:satMod val="115000"/>
                      </a:srgbClr>
                    </a:gs>
                    <a:gs pos="100000">
                      <a:srgbClr val="FF0000">
                        <a:shade val="100000"/>
                        <a:satMod val="115000"/>
                      </a:srgbClr>
                    </a:gs>
                  </a:gsLst>
                  <a:path path="circle">
                    <a:fillToRect t="100000" r="100000"/>
                  </a:path>
                  <a:tileRect l="-100000" b="-100000"/>
                </a:gradFill>
                <a:effectLst>
                  <a:glow rad="88900">
                    <a:srgbClr val="FFFFFF"/>
                  </a:glow>
                </a:effectLst>
                <a:latin typeface="微软雅黑 Light" panose="020B0502040204020203" charset="-122"/>
                <a:ea typeface="思源宋体 CN Heavy" panose="02020900000000000000" pitchFamily="18" charset="-122"/>
                <a:sym typeface="+mn-lt"/>
              </a:rPr>
              <a:t>违反中央八项规定精神具体表现</a:t>
            </a:r>
          </a:p>
        </p:txBody>
      </p:sp>
    </p:spTree>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advClick="0" advTm="1000">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100" fill="hold"/>
                                        <p:tgtEl>
                                          <p:spTgt spid="24"/>
                                        </p:tgtEl>
                                      </p:cBhvr>
                                      <p:by x="115000" y="115000"/>
                                    </p:animScale>
                                  </p:childTnLst>
                                </p:cTn>
                              </p:par>
                              <p:par>
                                <p:cTn id="13" presetID="6" presetClass="emph" presetSubtype="0" fill="hold" nodeType="withEffect">
                                  <p:stCondLst>
                                    <p:cond delay="200"/>
                                  </p:stCondLst>
                                  <p:childTnLst>
                                    <p:animScale>
                                      <p:cBhvr>
                                        <p:cTn id="14" dur="100" fill="hold"/>
                                        <p:tgtEl>
                                          <p:spTgt spid="24"/>
                                        </p:tgtEl>
                                      </p:cBhvr>
                                      <p:by x="85000" y="85000"/>
                                    </p:animScale>
                                  </p:childTnLst>
                                </p:cTn>
                              </p:par>
                            </p:childTnLst>
                          </p:cTn>
                        </p:par>
                        <p:par>
                          <p:cTn id="15" fill="hold">
                            <p:stCondLst>
                              <p:cond delay="1000"/>
                            </p:stCondLst>
                            <p:childTnLst>
                              <p:par>
                                <p:cTn id="16" presetID="6" presetClass="emph" presetSubtype="0" fill="hold" nodeType="afterEffect">
                                  <p:stCondLst>
                                    <p:cond delay="0"/>
                                  </p:stCondLst>
                                  <p:childTnLst>
                                    <p:animScale>
                                      <p:cBhvr>
                                        <p:cTn id="17" dur="100" fill="hold"/>
                                        <p:tgtEl>
                                          <p:spTgt spid="24"/>
                                        </p:tgtEl>
                                      </p:cBhvr>
                                      <p:by x="105000" y="105000"/>
                                    </p:animScale>
                                  </p:childTnLst>
                                </p:cTn>
                              </p:par>
                              <p:par>
                                <p:cTn id="18" presetID="6" presetClass="emph" presetSubtype="0" fill="hold" nodeType="withEffect">
                                  <p:stCondLst>
                                    <p:cond delay="200"/>
                                  </p:stCondLst>
                                  <p:childTnLst>
                                    <p:animScale>
                                      <p:cBhvr>
                                        <p:cTn id="19" dur="100" fill="hold"/>
                                        <p:tgtEl>
                                          <p:spTgt spid="24"/>
                                        </p:tgtEl>
                                      </p:cBhvr>
                                      <p:by x="95000" y="95000"/>
                                    </p:animScale>
                                  </p:childTnLst>
                                </p:cTn>
                              </p:par>
                            </p:childTnLst>
                          </p:cTn>
                        </p:par>
                        <p:par>
                          <p:cTn id="20" fill="hold">
                            <p:stCondLst>
                              <p:cond delay="150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3" presetClass="entr" presetSubtype="528" fill="hold" grpId="0" nodeType="withEffect">
                                  <p:stCondLst>
                                    <p:cond delay="900"/>
                                  </p:stCondLst>
                                  <p:iterate type="lt">
                                    <p:tmPct val="10000"/>
                                  </p:iterate>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ppt_x</p:attrName>
                                        </p:attrNameLst>
                                      </p:cBhvr>
                                      <p:tavLst>
                                        <p:tav tm="0">
                                          <p:val>
                                            <p:fltVal val="0.5"/>
                                          </p:val>
                                        </p:tav>
                                        <p:tav tm="100000">
                                          <p:val>
                                            <p:strVal val="#ppt_x"/>
                                          </p:val>
                                        </p:tav>
                                      </p:tavLst>
                                    </p:anim>
                                    <p:anim calcmode="lin" valueType="num">
                                      <p:cBhvr>
                                        <p:cTn id="40" dur="1000" fill="hold"/>
                                        <p:tgtEl>
                                          <p:spTgt spid="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565661"/>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026160"/>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1</a:t>
            </a:r>
            <a:r>
              <a:rPr lang="zh-CN" altLang="en-US" sz="2250" b="1" dirty="0">
                <a:solidFill>
                  <a:srgbClr val="C00000"/>
                </a:solidFill>
                <a:latin typeface="思源黑体 CN Bold" panose="020B0800000000000000" charset="-122"/>
                <a:ea typeface="思源黑体 CN Bold" panose="020B0800000000000000" charset="-122"/>
                <a:sym typeface="+mn-ea"/>
              </a:rPr>
              <a:t>）违规公款吃喝问题</a:t>
            </a:r>
          </a:p>
        </p:txBody>
      </p:sp>
      <p:sp>
        <p:nvSpPr>
          <p:cNvPr id="8" name="Freeform 29"/>
          <p:cNvSpPr>
            <a:spLocks noEditPoints="1"/>
          </p:cNvSpPr>
          <p:nvPr/>
        </p:nvSpPr>
        <p:spPr bwMode="auto">
          <a:xfrm>
            <a:off x="7708829" y="1028104"/>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664970"/>
            <a:ext cx="2700" cy="283"/>
          </a:xfrm>
          <a:prstGeom prst="rect">
            <a:avLst/>
          </a:prstGeom>
        </p:spPr>
      </p:pic>
      <p:sp>
        <p:nvSpPr>
          <p:cNvPr id="11" name="文本框 10"/>
          <p:cNvSpPr txBox="1"/>
          <p:nvPr/>
        </p:nvSpPr>
        <p:spPr>
          <a:xfrm>
            <a:off x="991870" y="1781175"/>
            <a:ext cx="7222490" cy="2479040"/>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1.无公务的公款大吃大喝。如：私人聚会吃饭用公款报销，单位之间或内部搞公款宴请等。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2.公务接待中超标准公款吃喝。主要是餐费超标，用高档菜肴或酒水等。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3.违规接受管理服务对象、下属单位公款宴请，或让其用公款报销吃喝费用。</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4.到高档小区或写字楼等隐蔽场所“一桌餐”公款吃喝。</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5.违规在内部食堂、培训中心、驻外办事机构等内部接待场所公款吃喝。</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6.虚列开支公款购买高档烟酒。</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7.以办公用品、会议费等虚假名义公款报销餐费或将违规吃喝费用混入食堂正常开支。</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8.其它违规用公款吃喝的问题。</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709171"/>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169670"/>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2</a:t>
            </a:r>
            <a:r>
              <a:rPr lang="zh-CN" altLang="en-US" sz="2250" b="1" dirty="0">
                <a:solidFill>
                  <a:srgbClr val="C00000"/>
                </a:solidFill>
                <a:latin typeface="思源黑体 CN Bold" panose="020B0800000000000000" charset="-122"/>
                <a:ea typeface="思源黑体 CN Bold" panose="020B0800000000000000" charset="-122"/>
                <a:sym typeface="+mn-ea"/>
              </a:rPr>
              <a:t>）违规配备使用公车问题</a:t>
            </a:r>
          </a:p>
        </p:txBody>
      </p:sp>
      <p:sp>
        <p:nvSpPr>
          <p:cNvPr id="8" name="Freeform 29"/>
          <p:cNvSpPr>
            <a:spLocks noEditPoints="1"/>
          </p:cNvSpPr>
          <p:nvPr/>
        </p:nvSpPr>
        <p:spPr bwMode="auto">
          <a:xfrm>
            <a:off x="7708829" y="1171614"/>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808480"/>
            <a:ext cx="2700" cy="283"/>
          </a:xfrm>
          <a:prstGeom prst="rect">
            <a:avLst/>
          </a:prstGeom>
        </p:spPr>
      </p:pic>
      <p:sp>
        <p:nvSpPr>
          <p:cNvPr id="11" name="文本框 10"/>
          <p:cNvSpPr txBox="1"/>
          <p:nvPr/>
        </p:nvSpPr>
        <p:spPr>
          <a:xfrm>
            <a:off x="991870" y="1924685"/>
            <a:ext cx="7222490" cy="1704340"/>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10.</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公车私用。</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11.</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违规向管理服务对象、下属单位或私人借车。</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12.</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由管理服务对象、下属单位等派员驾车，或既领车补又坐公车等。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13.</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在公车相关账户或费用中报销私家车有关费用、私人开支费用等。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14.</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用公务加油卡给私家车加油或用于个人消费。</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15.</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其它违反公务用车管理和使用规定的相关问题。</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6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709171"/>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169670"/>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3</a:t>
            </a:r>
            <a:r>
              <a:rPr lang="zh-CN" altLang="en-US" sz="2250" b="1" dirty="0">
                <a:solidFill>
                  <a:srgbClr val="C00000"/>
                </a:solidFill>
                <a:latin typeface="思源黑体 CN Bold" panose="020B0800000000000000" charset="-122"/>
                <a:ea typeface="思源黑体 CN Bold" panose="020B0800000000000000" charset="-122"/>
                <a:sym typeface="+mn-ea"/>
              </a:rPr>
              <a:t>）公款国内旅游问题</a:t>
            </a:r>
          </a:p>
        </p:txBody>
      </p:sp>
      <p:sp>
        <p:nvSpPr>
          <p:cNvPr id="8" name="Freeform 29"/>
          <p:cNvSpPr>
            <a:spLocks noEditPoints="1"/>
          </p:cNvSpPr>
          <p:nvPr/>
        </p:nvSpPr>
        <p:spPr bwMode="auto">
          <a:xfrm>
            <a:off x="7708829" y="1171614"/>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808480"/>
            <a:ext cx="2700" cy="283"/>
          </a:xfrm>
          <a:prstGeom prst="rect">
            <a:avLst/>
          </a:prstGeom>
        </p:spPr>
      </p:pic>
      <p:sp>
        <p:nvSpPr>
          <p:cNvPr id="11" name="文本框 10"/>
          <p:cNvSpPr txBox="1"/>
          <p:nvPr/>
        </p:nvSpPr>
        <p:spPr>
          <a:xfrm>
            <a:off x="991870" y="1924685"/>
            <a:ext cx="7222490" cy="1360805"/>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16.</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虚构名目公款旅游，主要以考察调研、招商引资、培训、奖励激励等名义，打着公务的幌子旅游。</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17.</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借公务之机公款旅游，主要是擅自改变行程、绕道或延长时间旅游。</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18.</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接受管理服务对象、下属单位等公款安排的旅游，或由其报销旅游费用。</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19.</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其它用公款旅游的违纪问题。</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780926"/>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241425"/>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4</a:t>
            </a:r>
            <a:r>
              <a:rPr lang="zh-CN" altLang="en-US" sz="2250" b="1" dirty="0">
                <a:solidFill>
                  <a:srgbClr val="C00000"/>
                </a:solidFill>
                <a:latin typeface="思源黑体 CN Bold" panose="020B0800000000000000" charset="-122"/>
                <a:ea typeface="思源黑体 CN Bold" panose="020B0800000000000000" charset="-122"/>
                <a:sym typeface="+mn-ea"/>
              </a:rPr>
              <a:t>）公款出国（境）旅游问题</a:t>
            </a:r>
          </a:p>
        </p:txBody>
      </p:sp>
      <p:sp>
        <p:nvSpPr>
          <p:cNvPr id="8" name="Freeform 29"/>
          <p:cNvSpPr>
            <a:spLocks noEditPoints="1"/>
          </p:cNvSpPr>
          <p:nvPr/>
        </p:nvSpPr>
        <p:spPr bwMode="auto">
          <a:xfrm>
            <a:off x="7708829" y="1243369"/>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880235"/>
            <a:ext cx="2700" cy="283"/>
          </a:xfrm>
          <a:prstGeom prst="rect">
            <a:avLst/>
          </a:prstGeom>
        </p:spPr>
      </p:pic>
      <p:sp>
        <p:nvSpPr>
          <p:cNvPr id="11" name="文本框 10"/>
          <p:cNvSpPr txBox="1"/>
          <p:nvPr/>
        </p:nvSpPr>
        <p:spPr>
          <a:xfrm>
            <a:off x="991870" y="1996440"/>
            <a:ext cx="7222490" cy="1360805"/>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20.</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虚构名目公款出国（境）旅游，主要以考察调研、招商引资、培训、奖励激励等名义打着公务的幌子旅游。</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21.</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借公务之机公款出国（境）旅游，主要是擅自改变行程、绕道或延长时间旅游。</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22.</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接受管理服务对象、下属单位等公款安排的出国（境）旅游，或由其报销旅游费用。</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23.</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其它用公款出国（境）旅游的违纪问题。</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649"/>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780926"/>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241425"/>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5</a:t>
            </a:r>
            <a:r>
              <a:rPr lang="zh-CN" altLang="en-US" sz="2250" b="1" dirty="0">
                <a:solidFill>
                  <a:srgbClr val="C00000"/>
                </a:solidFill>
                <a:latin typeface="思源黑体 CN Bold" panose="020B0800000000000000" charset="-122"/>
                <a:ea typeface="思源黑体 CN Bold" panose="020B0800000000000000" charset="-122"/>
                <a:sym typeface="+mn-ea"/>
              </a:rPr>
              <a:t>）违规收送礼品礼全问题</a:t>
            </a:r>
          </a:p>
        </p:txBody>
      </p:sp>
      <p:sp>
        <p:nvSpPr>
          <p:cNvPr id="8" name="Freeform 29"/>
          <p:cNvSpPr>
            <a:spLocks noEditPoints="1"/>
          </p:cNvSpPr>
          <p:nvPr/>
        </p:nvSpPr>
        <p:spPr bwMode="auto">
          <a:xfrm>
            <a:off x="7708829" y="1243369"/>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880235"/>
            <a:ext cx="2700" cy="283"/>
          </a:xfrm>
          <a:prstGeom prst="rect">
            <a:avLst/>
          </a:prstGeom>
        </p:spPr>
      </p:pic>
      <p:sp>
        <p:nvSpPr>
          <p:cNvPr id="11" name="文本框 10"/>
          <p:cNvSpPr txBox="1"/>
          <p:nvPr/>
        </p:nvSpPr>
        <p:spPr>
          <a:xfrm>
            <a:off x="991870" y="1996440"/>
            <a:ext cx="7222490" cy="1145540"/>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24.</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节日期间或日常往来中违规收送礼品礼金。既包括公款的，也包括私款的。</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25.</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通过网购、快递、提货券、电子礼品卡、电子红包等衍生工具收送礼品礼金。</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26.</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让管理服务对象、下属单位等提供礼品礼金用于赠送，或让其报销相关费用。</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27.</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其它违规收送礼品礼金问题。</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6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353616" y="622991"/>
            <a:ext cx="1858089" cy="770717"/>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文本框 32"/>
          <p:cNvSpPr txBox="1"/>
          <p:nvPr/>
        </p:nvSpPr>
        <p:spPr>
          <a:xfrm>
            <a:off x="657747" y="631960"/>
            <a:ext cx="1418724" cy="783590"/>
          </a:xfrm>
          <a:prstGeom prst="rect">
            <a:avLst/>
          </a:prstGeom>
          <a:noFill/>
        </p:spPr>
        <p:txBody>
          <a:bodyPr vert="horz" wrap="square" rtlCol="0">
            <a:spAutoFit/>
          </a:bodyPr>
          <a:lstStyle/>
          <a:p>
            <a:pPr algn="r"/>
            <a:r>
              <a:rPr lang="zh-CN" altLang="en-US" sz="4500" b="1" kern="0" spc="40" dirty="0">
                <a:solidFill>
                  <a:schemeClr val="bg1"/>
                </a:solidFill>
                <a:latin typeface="思源宋体 CN Heavy" panose="02020900000000000000" pitchFamily="18" charset="-122"/>
                <a:ea typeface="思源宋体 CN Heavy" panose="02020900000000000000" pitchFamily="18" charset="-122"/>
              </a:rPr>
              <a:t>导读</a:t>
            </a:r>
          </a:p>
        </p:txBody>
      </p:sp>
      <p:sp>
        <p:nvSpPr>
          <p:cNvPr id="35" name="矩形 34"/>
          <p:cNvSpPr/>
          <p:nvPr/>
        </p:nvSpPr>
        <p:spPr>
          <a:xfrm>
            <a:off x="0" y="622991"/>
            <a:ext cx="309677" cy="7707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Aitds3"/>
          <p:cNvSpPr/>
          <p:nvPr/>
        </p:nvSpPr>
        <p:spPr>
          <a:xfrm>
            <a:off x="1149668" y="1725930"/>
            <a:ext cx="6844665" cy="1938020"/>
          </a:xfrm>
          <a:prstGeom prst="rect">
            <a:avLst/>
          </a:prstGeom>
          <a:noFill/>
        </p:spPr>
        <p:txBody>
          <a:bodyPr wrap="square">
            <a:spAutoFit/>
          </a:bodyPr>
          <a:lstStyle/>
          <a:p>
            <a:pPr fontAlgn="base">
              <a:lnSpc>
                <a:spcPct val="150000"/>
              </a:lnSpc>
              <a:spcBef>
                <a:spcPct val="0"/>
              </a:spcBef>
              <a:spcAft>
                <a:spcPct val="0"/>
              </a:spcAft>
              <a:defRPr/>
            </a:pPr>
            <a:r>
              <a:rPr lang="en-US" altLang="zh-CN" sz="1600" b="1" dirty="0">
                <a:solidFill>
                  <a:schemeClr val="tx1">
                    <a:lumMod val="85000"/>
                    <a:lumOff val="15000"/>
                  </a:schemeClr>
                </a:solidFill>
                <a:latin typeface="思源宋体 CN Heavy" panose="02020900000000000000" pitchFamily="18" charset="-122"/>
                <a:ea typeface="思源宋体 CN Heavy" panose="02020900000000000000" pitchFamily="18" charset="-122"/>
              </a:rPr>
              <a:t>       </a:t>
            </a:r>
            <a:r>
              <a:rPr lang="zh-CN" altLang="en-US" sz="1600" b="1" dirty="0">
                <a:solidFill>
                  <a:schemeClr val="tx1">
                    <a:lumMod val="85000"/>
                    <a:lumOff val="15000"/>
                  </a:schemeClr>
                </a:solidFill>
                <a:latin typeface="思源宋体 CN Heavy" panose="02020900000000000000" pitchFamily="18" charset="-122"/>
                <a:ea typeface="思源宋体 CN Heavy" panose="02020900000000000000" pitchFamily="18" charset="-122"/>
              </a:rPr>
              <a:t>党的二十届三中全会审议通过的《中共中央关于进一步全面深化改革、推进中国式现代化的决定》明确提出</a:t>
            </a:r>
            <a:r>
              <a:rPr lang="en-US" altLang="zh-CN" sz="1600" b="1" dirty="0">
                <a:solidFill>
                  <a:schemeClr val="tx1">
                    <a:lumMod val="85000"/>
                    <a:lumOff val="15000"/>
                  </a:schemeClr>
                </a:solidFill>
                <a:latin typeface="思源宋体 CN Heavy" panose="02020900000000000000" pitchFamily="18" charset="-122"/>
                <a:ea typeface="思源宋体 CN Heavy" panose="02020900000000000000" pitchFamily="18" charset="-122"/>
              </a:rPr>
              <a:t>“</a:t>
            </a:r>
            <a:r>
              <a:rPr lang="zh-CN" altLang="en-US" sz="1600" b="1" dirty="0">
                <a:solidFill>
                  <a:schemeClr val="tx1">
                    <a:lumMod val="85000"/>
                    <a:lumOff val="15000"/>
                  </a:schemeClr>
                </a:solidFill>
                <a:latin typeface="思源宋体 CN Heavy" panose="02020900000000000000" pitchFamily="18" charset="-122"/>
                <a:ea typeface="思源宋体 CN Heavy" panose="02020900000000000000" pitchFamily="18" charset="-122"/>
              </a:rPr>
              <a:t>锲而不舍落实中央八项规定精神，健全防治形式主义、官僚主义制度机制</a:t>
            </a:r>
            <a:r>
              <a:rPr lang="en-US" altLang="zh-CN" sz="1600" b="1" dirty="0">
                <a:solidFill>
                  <a:schemeClr val="tx1">
                    <a:lumMod val="85000"/>
                    <a:lumOff val="15000"/>
                  </a:schemeClr>
                </a:solidFill>
                <a:latin typeface="思源宋体 CN Heavy" panose="02020900000000000000" pitchFamily="18" charset="-122"/>
                <a:ea typeface="思源宋体 CN Heavy" panose="02020900000000000000" pitchFamily="18" charset="-122"/>
              </a:rPr>
              <a:t>”</a:t>
            </a:r>
            <a:r>
              <a:rPr lang="zh-CN" altLang="en-US" sz="1600" b="1" dirty="0">
                <a:solidFill>
                  <a:schemeClr val="tx1">
                    <a:lumMod val="85000"/>
                    <a:lumOff val="15000"/>
                  </a:schemeClr>
                </a:solidFill>
                <a:latin typeface="思源宋体 CN Heavy" panose="02020900000000000000" pitchFamily="18" charset="-122"/>
                <a:ea typeface="思源宋体 CN Heavy" panose="02020900000000000000" pitchFamily="18" charset="-122"/>
              </a:rPr>
              <a:t>。为进一步深入学习习近平总书记关于中央八项规定的重要讲话精神，引导广大党员干部强化纪律规矩意识</a:t>
            </a:r>
            <a:r>
              <a:rPr lang="zh-CN" altLang="en-US" sz="1600" b="1" dirty="0" smtClean="0">
                <a:solidFill>
                  <a:schemeClr val="tx1">
                    <a:lumMod val="85000"/>
                    <a:lumOff val="15000"/>
                  </a:schemeClr>
                </a:solidFill>
                <a:latin typeface="思源宋体 CN Heavy" panose="02020900000000000000" pitchFamily="18" charset="-122"/>
                <a:ea typeface="思源宋体 CN Heavy" panose="02020900000000000000" pitchFamily="18" charset="-122"/>
              </a:rPr>
              <a:t>，党课进行《中央八项规定精神》</a:t>
            </a:r>
            <a:r>
              <a:rPr lang="zh-CN" altLang="en-US" sz="1600" b="1" dirty="0">
                <a:solidFill>
                  <a:schemeClr val="tx1">
                    <a:lumMod val="85000"/>
                    <a:lumOff val="15000"/>
                  </a:schemeClr>
                </a:solidFill>
                <a:latin typeface="思源宋体 CN Heavy" panose="02020900000000000000" pitchFamily="18" charset="-122"/>
                <a:ea typeface="思源宋体 CN Heavy" panose="02020900000000000000" pitchFamily="18" charset="-122"/>
              </a:rPr>
              <a:t>专题学习。</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780926"/>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241425"/>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6</a:t>
            </a:r>
            <a:r>
              <a:rPr lang="zh-CN" altLang="en-US" sz="2250" b="1" dirty="0">
                <a:solidFill>
                  <a:srgbClr val="C00000"/>
                </a:solidFill>
                <a:latin typeface="思源黑体 CN Bold" panose="020B0800000000000000" charset="-122"/>
                <a:ea typeface="思源黑体 CN Bold" panose="020B0800000000000000" charset="-122"/>
                <a:sym typeface="+mn-ea"/>
              </a:rPr>
              <a:t>）楼堂馆所违规问题</a:t>
            </a:r>
          </a:p>
        </p:txBody>
      </p:sp>
      <p:sp>
        <p:nvSpPr>
          <p:cNvPr id="8" name="Freeform 29"/>
          <p:cNvSpPr>
            <a:spLocks noEditPoints="1"/>
          </p:cNvSpPr>
          <p:nvPr/>
        </p:nvSpPr>
        <p:spPr bwMode="auto">
          <a:xfrm>
            <a:off x="7708829" y="1243369"/>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880235"/>
            <a:ext cx="2700" cy="283"/>
          </a:xfrm>
          <a:prstGeom prst="rect">
            <a:avLst/>
          </a:prstGeom>
        </p:spPr>
      </p:pic>
      <p:sp>
        <p:nvSpPr>
          <p:cNvPr id="11" name="文本框 10"/>
          <p:cNvSpPr txBox="1"/>
          <p:nvPr/>
        </p:nvSpPr>
        <p:spPr>
          <a:xfrm>
            <a:off x="991870" y="1996440"/>
            <a:ext cx="7222490" cy="1360805"/>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28.</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违规建设办公用房等楼堂馆所。</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29.</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办公用房面积超标或装修超标。</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30.</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超标后明改暗不改，加桌子不加人，隔离空间后仍由本人使用，或由暗门连接休息室、卫生间等。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31.</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其它楼堂馆所违规问题。</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780926"/>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241425"/>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7</a:t>
            </a:r>
            <a:r>
              <a:rPr lang="zh-CN" altLang="en-US" sz="2250" b="1" dirty="0">
                <a:solidFill>
                  <a:srgbClr val="C00000"/>
                </a:solidFill>
                <a:latin typeface="思源黑体 CN Bold" panose="020B0800000000000000" charset="-122"/>
                <a:ea typeface="思源黑体 CN Bold" panose="020B0800000000000000" charset="-122"/>
                <a:sym typeface="+mn-ea"/>
              </a:rPr>
              <a:t>）违规发放津贴补贴或福利问题</a:t>
            </a:r>
          </a:p>
        </p:txBody>
      </p:sp>
      <p:sp>
        <p:nvSpPr>
          <p:cNvPr id="8" name="Freeform 29"/>
          <p:cNvSpPr>
            <a:spLocks noEditPoints="1"/>
          </p:cNvSpPr>
          <p:nvPr/>
        </p:nvSpPr>
        <p:spPr bwMode="auto">
          <a:xfrm>
            <a:off x="7708829" y="1243369"/>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880235"/>
            <a:ext cx="2700" cy="283"/>
          </a:xfrm>
          <a:prstGeom prst="rect">
            <a:avLst/>
          </a:prstGeom>
        </p:spPr>
      </p:pic>
      <p:sp>
        <p:nvSpPr>
          <p:cNvPr id="11" name="文本框 10"/>
          <p:cNvSpPr txBox="1"/>
          <p:nvPr/>
        </p:nvSpPr>
        <p:spPr>
          <a:xfrm>
            <a:off x="991870" y="1996440"/>
            <a:ext cx="7222490" cy="1424940"/>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32.</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超过规定标准、擅自扩大或小范围发放津贴补贴或福利。</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33.</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擅自出台政策、发放奖励性补贴、改革性补贴，超标准、超范围发年终奖等。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34.</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巧立名目滥发钱物，或弄虚作假套取费用，或用</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小金库</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列支等。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35.</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其它违规发放津贴补贴或福利问题。</a:t>
            </a:r>
          </a:p>
          <a:p>
            <a:pPr marL="285750" lvl="0" indent="-285750" algn="just">
              <a:spcBef>
                <a:spcPts val="500"/>
              </a:spcBef>
              <a:buClrTx/>
              <a:buSzTx/>
              <a:buFont typeface="Wingdings" panose="05000000000000000000" charset="0"/>
              <a:buChar char="Ø"/>
              <a:defRPr/>
            </a:pPr>
            <a:endPar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三、违反中央八项规定精神具体表现</a:t>
            </a:r>
          </a:p>
        </p:txBody>
      </p:sp>
      <p:cxnSp>
        <p:nvCxnSpPr>
          <p:cNvPr id="5" name="直接连接符 4"/>
          <p:cNvCxnSpPr>
            <a:cxnSpLocks noChangeShapeType="1"/>
          </p:cNvCxnSpPr>
          <p:nvPr/>
        </p:nvCxnSpPr>
        <p:spPr bwMode="auto">
          <a:xfrm>
            <a:off x="991820" y="1780926"/>
            <a:ext cx="6699191" cy="0"/>
          </a:xfrm>
          <a:prstGeom prst="line">
            <a:avLst/>
          </a:prstGeom>
          <a:noFill/>
          <a:ln w="28575" cap="flat" cmpd="sng" algn="ctr">
            <a:solidFill>
              <a:srgbClr val="C00000"/>
            </a:solidFill>
            <a:prstDash val="solid"/>
            <a:miter lim="800000"/>
          </a:ln>
          <a:effectLst/>
        </p:spPr>
      </p:cxnSp>
      <p:sp>
        <p:nvSpPr>
          <p:cNvPr id="6" name="矩形 5"/>
          <p:cNvSpPr/>
          <p:nvPr/>
        </p:nvSpPr>
        <p:spPr>
          <a:xfrm>
            <a:off x="991235" y="1241425"/>
            <a:ext cx="6530340" cy="437515"/>
          </a:xfrm>
          <a:prstGeom prst="rect">
            <a:avLst/>
          </a:prstGeom>
        </p:spPr>
        <p:txBody>
          <a:bodyPr wrap="square">
            <a:spAutoFit/>
          </a:bodyPr>
          <a:lstStyle/>
          <a:p>
            <a:pPr defTabSz="914400"/>
            <a:r>
              <a:rPr lang="zh-CN" altLang="en-US" sz="2250" b="1" dirty="0">
                <a:solidFill>
                  <a:srgbClr val="C00000"/>
                </a:solidFill>
                <a:latin typeface="思源黑体 CN Bold" panose="020B0800000000000000" charset="-122"/>
                <a:ea typeface="思源黑体 CN Bold" panose="020B0800000000000000" charset="-122"/>
                <a:sym typeface="+mn-ea"/>
              </a:rPr>
              <a:t>（</a:t>
            </a:r>
            <a:r>
              <a:rPr lang="en-US" altLang="zh-CN" sz="2250" b="1" dirty="0">
                <a:solidFill>
                  <a:srgbClr val="C00000"/>
                </a:solidFill>
                <a:latin typeface="思源黑体 CN Bold" panose="020B0800000000000000" charset="-122"/>
                <a:ea typeface="思源黑体 CN Bold" panose="020B0800000000000000" charset="-122"/>
                <a:sym typeface="+mn-ea"/>
              </a:rPr>
              <a:t>8</a:t>
            </a:r>
            <a:r>
              <a:rPr lang="zh-CN" altLang="en-US" sz="2250" b="1" dirty="0">
                <a:solidFill>
                  <a:srgbClr val="C00000"/>
                </a:solidFill>
                <a:latin typeface="思源黑体 CN Bold" panose="020B0800000000000000" charset="-122"/>
                <a:ea typeface="思源黑体 CN Bold" panose="020B0800000000000000" charset="-122"/>
                <a:sym typeface="+mn-ea"/>
              </a:rPr>
              <a:t>）大办婚丧喜庆问题</a:t>
            </a:r>
          </a:p>
        </p:txBody>
      </p:sp>
      <p:sp>
        <p:nvSpPr>
          <p:cNvPr id="8" name="Freeform 29"/>
          <p:cNvSpPr>
            <a:spLocks noEditPoints="1"/>
          </p:cNvSpPr>
          <p:nvPr/>
        </p:nvSpPr>
        <p:spPr bwMode="auto">
          <a:xfrm>
            <a:off x="7708829" y="1243369"/>
            <a:ext cx="480260" cy="627341"/>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rgbClr val="C00000"/>
          </a:solidFill>
          <a:ln>
            <a:noFill/>
          </a:ln>
        </p:spPr>
        <p:txBody>
          <a:bodyPr vert="horz" wrap="square" lIns="34281" tIns="17140" rIns="34281" bIns="1714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675">
              <a:solidFill>
                <a:prstClr val="black"/>
              </a:solidFill>
              <a:latin typeface="思源黑体 CN Bold" panose="020B0800000000000000" charset="-122"/>
              <a:ea typeface="思源黑体 CN Bold" panose="020B0800000000000000" charset="-122"/>
            </a:endParaRPr>
          </a:p>
        </p:txBody>
      </p:sp>
      <p:pic>
        <p:nvPicPr>
          <p:cNvPr id="10" name="图片 9" descr="防盗标签"/>
          <p:cNvPicPr>
            <a:picLocks noChangeAspect="1"/>
          </p:cNvPicPr>
          <p:nvPr/>
        </p:nvPicPr>
        <p:blipFill>
          <a:blip r:embed="rId5"/>
          <a:stretch>
            <a:fillRect/>
          </a:stretch>
        </p:blipFill>
        <p:spPr>
          <a:xfrm>
            <a:off x="2763203" y="1880235"/>
            <a:ext cx="2700" cy="283"/>
          </a:xfrm>
          <a:prstGeom prst="rect">
            <a:avLst/>
          </a:prstGeom>
        </p:spPr>
      </p:pic>
      <p:sp>
        <p:nvSpPr>
          <p:cNvPr id="11" name="文本框 10"/>
          <p:cNvSpPr txBox="1"/>
          <p:nvPr/>
        </p:nvSpPr>
        <p:spPr>
          <a:xfrm>
            <a:off x="991870" y="1996440"/>
            <a:ext cx="7222490" cy="2135505"/>
          </a:xfrm>
          <a:prstGeom prst="rect">
            <a:avLst/>
          </a:prstGeom>
        </p:spPr>
        <p:txBody>
          <a:bodyPr wrap="square">
            <a:spAutoFit/>
          </a:bodyPr>
          <a:lstStyle/>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36.</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大操大办造成社会不良影响。</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37.</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借机敛财或者有其它侵犯国家、集体和人民利益行为。</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38.</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操办婚丧喜庆过程中违反相关规定，如</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未按规定报告操办事宜、超过申报桌数、收受管理服务对象礼金等。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39.</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变换形式违规操办，如</a:t>
            </a: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化整为零多次操办，异地操办，以他人名义操办等。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40.</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借操办婚丧喜庆事宜暗自收受礼金、安排他人收受礼金、通过微信红包等衍生工具收受礼金等。</a:t>
            </a:r>
          </a:p>
          <a:p>
            <a:pPr marL="285750" lvl="0" indent="-285750" algn="just">
              <a:spcBef>
                <a:spcPts val="500"/>
              </a:spcBef>
              <a:buClrTx/>
              <a:buSzTx/>
              <a:buFont typeface="Wingdings" panose="05000000000000000000" charset="0"/>
              <a:buChar char="Ø"/>
              <a:defRPr/>
            </a:pPr>
            <a:r>
              <a:rPr lang="en-US" altLang="zh-CN"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41.</a:t>
            </a:r>
            <a:r>
              <a:rPr lang="zh-CN" altLang="en-US" sz="1400" dirty="0">
                <a:solidFill>
                  <a:prstClr val="black"/>
                </a:solidFill>
                <a:latin typeface="思源黑体 CN Bold" panose="020B0800000000000000" charset="-122"/>
                <a:ea typeface="思源黑体 CN Bold" panose="020B0800000000000000" charset="-122"/>
                <a:cs typeface="思源黑体 CN Bold" panose="020B0800000000000000" charset="-122"/>
                <a:sym typeface="+mn-ea"/>
              </a:rPr>
              <a:t>其它大办婚丧喜庆的违规问题。</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A-102226"/>
          <p:cNvGrpSpPr/>
          <p:nvPr>
            <p:custDataLst>
              <p:tags r:id="rId1"/>
            </p:custDataLst>
          </p:nvPr>
        </p:nvGrpSpPr>
        <p:grpSpPr>
          <a:xfrm>
            <a:off x="1609279" y="1789345"/>
            <a:ext cx="5913281" cy="244774"/>
            <a:chOff x="1170035" y="1491630"/>
            <a:chExt cx="6740066" cy="255096"/>
          </a:xfrm>
          <a:solidFill>
            <a:srgbClr val="C00000"/>
          </a:solidFill>
        </p:grpSpPr>
        <p:grpSp>
          <p:nvGrpSpPr>
            <p:cNvPr id="11" name="组合 10"/>
            <p:cNvGrpSpPr/>
            <p:nvPr/>
          </p:nvGrpSpPr>
          <p:grpSpPr>
            <a:xfrm>
              <a:off x="4118171" y="1491630"/>
              <a:ext cx="887762" cy="255096"/>
              <a:chOff x="3965502" y="1879809"/>
              <a:chExt cx="1193100" cy="342834"/>
            </a:xfrm>
            <a:grpFill/>
          </p:grpSpPr>
          <p:sp>
            <p:nvSpPr>
              <p:cNvPr id="12" name="PA-dark-star-shape_15445"/>
              <p:cNvSpPr>
                <a:spLocks noChangeAspect="1"/>
              </p:cNvSpPr>
              <p:nvPr>
                <p:custDataLst>
                  <p:tags r:id="rId4"/>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3" name="PA-dark-star-shape_15445"/>
              <p:cNvSpPr>
                <a:spLocks noChangeAspect="1"/>
              </p:cNvSpPr>
              <p:nvPr>
                <p:custDataLst>
                  <p:tags r:id="rId5"/>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4" name="PA-dark-star-shape_15445"/>
              <p:cNvSpPr>
                <a:spLocks noChangeAspect="1"/>
              </p:cNvSpPr>
              <p:nvPr>
                <p:custDataLst>
                  <p:tags r:id="rId6"/>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5" name="PA-dark-star-shape_15445"/>
              <p:cNvSpPr>
                <a:spLocks noChangeAspect="1"/>
              </p:cNvSpPr>
              <p:nvPr>
                <p:custDataLst>
                  <p:tags r:id="rId7"/>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6" name="PA-dark-star-shape_15445"/>
              <p:cNvSpPr>
                <a:spLocks noChangeAspect="1"/>
              </p:cNvSpPr>
              <p:nvPr>
                <p:custDataLst>
                  <p:tags r:id="rId8"/>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17" name="组合 16"/>
            <p:cNvGrpSpPr/>
            <p:nvPr/>
          </p:nvGrpSpPr>
          <p:grpSpPr>
            <a:xfrm>
              <a:off x="1170035" y="1619178"/>
              <a:ext cx="6740066" cy="0"/>
              <a:chOff x="1170035" y="2082167"/>
              <a:chExt cx="6740066" cy="0"/>
            </a:xfrm>
            <a:grpFill/>
          </p:grpSpPr>
          <p:cxnSp>
            <p:nvCxnSpPr>
              <p:cNvPr id="18" name="PA-直接连接符 6"/>
              <p:cNvCxnSpPr/>
              <p:nvPr>
                <p:custDataLst>
                  <p:tags r:id="rId2"/>
                </p:custDataLst>
              </p:nvPr>
            </p:nvCxnSpPr>
            <p:spPr>
              <a:xfrm>
                <a:off x="5148064" y="2082167"/>
                <a:ext cx="2762037" cy="0"/>
              </a:xfrm>
              <a:prstGeom prst="line">
                <a:avLst/>
              </a:prstGeom>
              <a:grpFill/>
              <a:ln w="15875" cap="flat" cmpd="sng" algn="ctr">
                <a:solidFill>
                  <a:srgbClr val="E71E17"/>
                </a:solidFill>
                <a:prstDash val="solid"/>
                <a:miter lim="800000"/>
              </a:ln>
              <a:effectLst/>
            </p:spPr>
          </p:cxnSp>
          <p:cxnSp>
            <p:nvCxnSpPr>
              <p:cNvPr id="19" name="PA-直接连接符 7"/>
              <p:cNvCxnSpPr/>
              <p:nvPr>
                <p:custDataLst>
                  <p:tags r:id="rId3"/>
                </p:custDataLst>
              </p:nvPr>
            </p:nvCxnSpPr>
            <p:spPr>
              <a:xfrm>
                <a:off x="1170035" y="2082167"/>
                <a:ext cx="2825901" cy="0"/>
              </a:xfrm>
              <a:prstGeom prst="line">
                <a:avLst/>
              </a:prstGeom>
              <a:grpFill/>
              <a:ln w="15875" cap="flat" cmpd="sng" algn="ctr">
                <a:solidFill>
                  <a:srgbClr val="E71E17"/>
                </a:solidFill>
                <a:prstDash val="solid"/>
                <a:miter lim="800000"/>
              </a:ln>
              <a:effectLst/>
            </p:spPr>
          </p:cxnSp>
        </p:grpSp>
      </p:grpSp>
      <p:grpSp>
        <p:nvGrpSpPr>
          <p:cNvPr id="24" name="组合 23"/>
          <p:cNvGrpSpPr/>
          <p:nvPr/>
        </p:nvGrpSpPr>
        <p:grpSpPr>
          <a:xfrm>
            <a:off x="3517288" y="1049843"/>
            <a:ext cx="2154413" cy="550960"/>
            <a:chOff x="689186" y="2296781"/>
            <a:chExt cx="2533206" cy="583085"/>
          </a:xfrm>
        </p:grpSpPr>
        <p:sp>
          <p:nvSpPr>
            <p:cNvPr id="25" name="对角圆角矩形 24"/>
            <p:cNvSpPr/>
            <p:nvPr/>
          </p:nvSpPr>
          <p:spPr>
            <a:xfrm>
              <a:off x="935024" y="2360753"/>
              <a:ext cx="1917577" cy="519113"/>
            </a:xfrm>
            <a:prstGeom prst="round2DiagRect">
              <a:avLst>
                <a:gd name="adj1" fmla="val 50000"/>
                <a:gd name="adj2" fmla="val 0"/>
              </a:avLst>
            </a:prstGeom>
            <a:gradFill>
              <a:gsLst>
                <a:gs pos="89000">
                  <a:srgbClr val="C00000"/>
                </a:gs>
                <a:gs pos="35000">
                  <a:srgbClr val="FF3300"/>
                </a:gs>
              </a:gsLst>
              <a:lin ang="5400000" scaled="1"/>
            </a:gradFill>
            <a:ln w="25400" cap="flat" cmpd="sng" algn="ctr">
              <a:gradFill flip="none" rotWithShape="1">
                <a:gsLst>
                  <a:gs pos="0">
                    <a:srgbClr val="FFF200"/>
                  </a:gs>
                  <a:gs pos="45000">
                    <a:srgbClr val="FF7A00"/>
                  </a:gs>
                  <a:gs pos="70000">
                    <a:srgbClr val="FF0300"/>
                  </a:gs>
                  <a:gs pos="100000">
                    <a:srgbClr val="4D0808"/>
                  </a:gs>
                </a:gsLst>
                <a:lin ang="8100000" scaled="1"/>
                <a:tileRect/>
              </a:gradFill>
              <a:prstDash val="solid"/>
            </a:ln>
            <a:effectLst>
              <a:reflection blurRad="6350" stA="52000" endA="300" endPos="35000" dir="5400000" sy="-100000" algn="bl" rotWithShape="0"/>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6" name="五角星 25"/>
            <p:cNvSpPr/>
            <p:nvPr/>
          </p:nvSpPr>
          <p:spPr>
            <a:xfrm rot="20868462">
              <a:off x="802226" y="2296781"/>
              <a:ext cx="458994" cy="381068"/>
            </a:xfrm>
            <a:prstGeom prst="star5">
              <a:avLst/>
            </a:prstGeom>
            <a:gradFill flip="none" rotWithShape="1">
              <a:gsLst>
                <a:gs pos="17000">
                  <a:srgbClr val="FFF200"/>
                </a:gs>
                <a:gs pos="79000">
                  <a:srgbClr val="FF7A00"/>
                </a:gs>
              </a:gsLst>
              <a:path path="circle">
                <a:fillToRect l="50000" t="50000" r="50000" b="50000"/>
              </a:path>
              <a:tileRect/>
            </a:gradFill>
            <a:ln w="12700" cap="flat" cmpd="sng" algn="ctr">
              <a:solidFill>
                <a:srgbClr val="FFFF00"/>
              </a:solidFill>
              <a:prstDash val="solid"/>
            </a:ln>
            <a:effectLst>
              <a:outerShdw blurRad="38100" sx="102000" sy="102000" algn="ctr" rotWithShape="0">
                <a:prstClr val="black"/>
              </a:outerShdw>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7" name="TextBox 495"/>
            <p:cNvSpPr txBox="1"/>
            <p:nvPr/>
          </p:nvSpPr>
          <p:spPr>
            <a:xfrm>
              <a:off x="689186" y="2408008"/>
              <a:ext cx="2533206" cy="432784"/>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defTabSz="1218565">
                <a:defRPr/>
              </a:pPr>
              <a:r>
                <a:rPr lang="zh-CN" altLang="en-US" sz="2070" b="0" dirty="0" smtClean="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第四部</a:t>
              </a:r>
              <a:r>
                <a:rPr lang="zh-CN" altLang="en-US" sz="207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分</a:t>
              </a:r>
              <a:endParaRPr lang="zh-CN" altLang="en-US" sz="135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endParaRPr>
            </a:p>
          </p:txBody>
        </p:sp>
      </p:grpSp>
      <p:pic>
        <p:nvPicPr>
          <p:cNvPr id="2" name="图片 1" descr="图形1"/>
          <p:cNvPicPr>
            <a:picLocks noChangeAspect="1"/>
          </p:cNvPicPr>
          <p:nvPr userDrawn="1"/>
        </p:nvPicPr>
        <p:blipFill>
          <a:blip r:embed="rId11"/>
          <a:stretch>
            <a:fillRect/>
          </a:stretch>
        </p:blipFill>
        <p:spPr>
          <a:xfrm flipH="1">
            <a:off x="7139940" y="947738"/>
            <a:ext cx="999173" cy="563880"/>
          </a:xfrm>
          <a:prstGeom prst="rect">
            <a:avLst/>
          </a:prstGeom>
        </p:spPr>
      </p:pic>
      <p:pic>
        <p:nvPicPr>
          <p:cNvPr id="7" name="图片 6"/>
          <p:cNvPicPr>
            <a:picLocks noChangeAspect="1"/>
          </p:cNvPicPr>
          <p:nvPr/>
        </p:nvPicPr>
        <p:blipFill rotWithShape="1">
          <a:blip r:embed="rId12">
            <a:extLst>
              <a:ext uri="{28A0092B-C50C-407E-A947-70E740481C1C}">
                <a14:useLocalDpi xmlns:a14="http://schemas.microsoft.com/office/drawing/2010/main" val="0"/>
              </a:ext>
            </a:extLst>
          </a:blip>
          <a:srcRect t="31234"/>
          <a:stretch>
            <a:fillRect/>
          </a:stretch>
        </p:blipFill>
        <p:spPr>
          <a:xfrm>
            <a:off x="0" y="-11062"/>
            <a:ext cx="4141142" cy="1737086"/>
          </a:xfrm>
          <a:prstGeom prst="rect">
            <a:avLst/>
          </a:prstGeom>
        </p:spPr>
      </p:pic>
      <p:sp>
        <p:nvSpPr>
          <p:cNvPr id="31" name="文本框 3"/>
          <p:cNvSpPr>
            <a:spLocks noChangeArrowheads="1"/>
          </p:cNvSpPr>
          <p:nvPr/>
        </p:nvSpPr>
        <p:spPr bwMode="auto">
          <a:xfrm>
            <a:off x="135890" y="2212975"/>
            <a:ext cx="8839835" cy="579120"/>
          </a:xfrm>
          <a:prstGeom prst="rect">
            <a:avLst/>
          </a:prstGeom>
          <a:noFill/>
          <a:ln>
            <a:noFill/>
          </a:ln>
        </p:spPr>
        <p:txBody>
          <a:bodyPr wrap="square" lIns="25566" tIns="12783" rIns="25566" bIns="12783">
            <a:spAutoFit/>
          </a:bodyPr>
          <a:lstStyle/>
          <a:p>
            <a:pPr lvl="0" algn="ctr">
              <a:defRPr/>
            </a:pPr>
            <a:r>
              <a:rPr kumimoji="0" lang="zh-CN" altLang="en-US" sz="3600" i="0" u="none" strike="noStrike" kern="1200" cap="none" spc="0" normalizeH="0" baseline="0" dirty="0">
                <a:gradFill flip="none" rotWithShape="1">
                  <a:gsLst>
                    <a:gs pos="0">
                      <a:srgbClr val="EE0000"/>
                    </a:gs>
                    <a:gs pos="31000">
                      <a:srgbClr val="F83934"/>
                    </a:gs>
                    <a:gs pos="50000">
                      <a:srgbClr val="FF0000">
                        <a:shade val="67500"/>
                        <a:satMod val="115000"/>
                      </a:srgbClr>
                    </a:gs>
                    <a:gs pos="100000">
                      <a:srgbClr val="FF0000">
                        <a:shade val="100000"/>
                        <a:satMod val="115000"/>
                      </a:srgbClr>
                    </a:gs>
                  </a:gsLst>
                  <a:path path="circle">
                    <a:fillToRect t="100000" r="100000"/>
                  </a:path>
                  <a:tileRect l="-100000" b="-100000"/>
                </a:gradFill>
                <a:effectLst>
                  <a:glow rad="88900">
                    <a:srgbClr val="FFFFFF"/>
                  </a:glow>
                </a:effectLst>
                <a:latin typeface="微软雅黑 Light" panose="020B0502040204020203" charset="-122"/>
                <a:ea typeface="思源宋体 CN Heavy" panose="02020900000000000000" pitchFamily="18" charset="-122"/>
                <a:sym typeface="+mn-lt"/>
              </a:rPr>
              <a:t>相关党纪条规</a:t>
            </a:r>
          </a:p>
        </p:txBody>
      </p:sp>
    </p:spTree>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advClick="0" advTm="1000">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100" fill="hold"/>
                                        <p:tgtEl>
                                          <p:spTgt spid="24"/>
                                        </p:tgtEl>
                                      </p:cBhvr>
                                      <p:by x="115000" y="115000"/>
                                    </p:animScale>
                                  </p:childTnLst>
                                </p:cTn>
                              </p:par>
                              <p:par>
                                <p:cTn id="13" presetID="6" presetClass="emph" presetSubtype="0" fill="hold" nodeType="withEffect">
                                  <p:stCondLst>
                                    <p:cond delay="200"/>
                                  </p:stCondLst>
                                  <p:childTnLst>
                                    <p:animScale>
                                      <p:cBhvr>
                                        <p:cTn id="14" dur="100" fill="hold"/>
                                        <p:tgtEl>
                                          <p:spTgt spid="24"/>
                                        </p:tgtEl>
                                      </p:cBhvr>
                                      <p:by x="85000" y="85000"/>
                                    </p:animScale>
                                  </p:childTnLst>
                                </p:cTn>
                              </p:par>
                            </p:childTnLst>
                          </p:cTn>
                        </p:par>
                        <p:par>
                          <p:cTn id="15" fill="hold">
                            <p:stCondLst>
                              <p:cond delay="1000"/>
                            </p:stCondLst>
                            <p:childTnLst>
                              <p:par>
                                <p:cTn id="16" presetID="6" presetClass="emph" presetSubtype="0" fill="hold" nodeType="afterEffect">
                                  <p:stCondLst>
                                    <p:cond delay="0"/>
                                  </p:stCondLst>
                                  <p:childTnLst>
                                    <p:animScale>
                                      <p:cBhvr>
                                        <p:cTn id="17" dur="100" fill="hold"/>
                                        <p:tgtEl>
                                          <p:spTgt spid="24"/>
                                        </p:tgtEl>
                                      </p:cBhvr>
                                      <p:by x="105000" y="105000"/>
                                    </p:animScale>
                                  </p:childTnLst>
                                </p:cTn>
                              </p:par>
                              <p:par>
                                <p:cTn id="18" presetID="6" presetClass="emph" presetSubtype="0" fill="hold" nodeType="withEffect">
                                  <p:stCondLst>
                                    <p:cond delay="200"/>
                                  </p:stCondLst>
                                  <p:childTnLst>
                                    <p:animScale>
                                      <p:cBhvr>
                                        <p:cTn id="19" dur="100" fill="hold"/>
                                        <p:tgtEl>
                                          <p:spTgt spid="24"/>
                                        </p:tgtEl>
                                      </p:cBhvr>
                                      <p:by x="95000" y="95000"/>
                                    </p:animScale>
                                  </p:childTnLst>
                                </p:cTn>
                              </p:par>
                            </p:childTnLst>
                          </p:cTn>
                        </p:par>
                        <p:par>
                          <p:cTn id="20" fill="hold">
                            <p:stCondLst>
                              <p:cond delay="150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3" presetClass="entr" presetSubtype="528" fill="hold" grpId="0" nodeType="withEffect">
                                  <p:stCondLst>
                                    <p:cond delay="900"/>
                                  </p:stCondLst>
                                  <p:iterate type="lt">
                                    <p:tmPct val="10000"/>
                                  </p:iterate>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ppt_x</p:attrName>
                                        </p:attrNameLst>
                                      </p:cBhvr>
                                      <p:tavLst>
                                        <p:tav tm="0">
                                          <p:val>
                                            <p:fltVal val="0.5"/>
                                          </p:val>
                                        </p:tav>
                                        <p:tav tm="100000">
                                          <p:val>
                                            <p:strVal val="#ppt_x"/>
                                          </p:val>
                                        </p:tav>
                                      </p:tavLst>
                                    </p:anim>
                                    <p:anim calcmode="lin" valueType="num">
                                      <p:cBhvr>
                                        <p:cTn id="40" dur="1000" fill="hold"/>
                                        <p:tgtEl>
                                          <p:spTgt spid="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19"/>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20"/>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16" name="PA-1022151"/>
          <p:cNvSpPr/>
          <p:nvPr>
            <p:custDataLst>
              <p:tags r:id="rId2"/>
            </p:custDataLst>
          </p:nvPr>
        </p:nvSpPr>
        <p:spPr>
          <a:xfrm>
            <a:off x="734992" y="1165465"/>
            <a:ext cx="7674016" cy="3394157"/>
          </a:xfrm>
          <a:prstGeom prst="roundRect">
            <a:avLst>
              <a:gd name="adj" fmla="val 12994"/>
            </a:avLst>
          </a:prstGeom>
          <a:solidFill>
            <a:schemeClr val="bg1"/>
          </a:solidFill>
          <a:ln w="28575">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zh-CN" altLang="en-US" sz="1200" b="0">
              <a:solidFill>
                <a:prstClr val="black"/>
              </a:solidFill>
              <a:latin typeface="思源黑体 CN Bold" panose="020B0800000000000000" charset="-122"/>
              <a:ea typeface="思源黑体 CN Bold" panose="020B0800000000000000" charset="-122"/>
            </a:endParaRPr>
          </a:p>
        </p:txBody>
      </p:sp>
      <p:sp>
        <p:nvSpPr>
          <p:cNvPr id="17" name="PA-1022152"/>
          <p:cNvSpPr/>
          <p:nvPr>
            <p:custDataLst>
              <p:tags r:id="rId3"/>
            </p:custDataLst>
          </p:nvPr>
        </p:nvSpPr>
        <p:spPr bwMode="auto">
          <a:xfrm>
            <a:off x="2418926" y="1346348"/>
            <a:ext cx="1071305" cy="276095"/>
          </a:xfrm>
          <a:prstGeom prst="rect">
            <a:avLst/>
          </a:prstGeom>
          <a:solidFill>
            <a:schemeClr val="bg1"/>
          </a:solidFill>
          <a:ln w="9525" cap="flat" cmpd="sng" algn="ctr">
            <a:noFill/>
            <a:prstDash val="solid"/>
            <a:round/>
            <a:headEnd type="none" w="med" len="med"/>
            <a:tailEnd type="none" w="med" len="med"/>
          </a:ln>
          <a:effectLst/>
        </p:spPr>
        <p:txBody>
          <a:bodyPr vert="horz" wrap="square" lIns="51421" tIns="25710" rIns="51421" bIns="25710" numCol="1" rtlCol="0" anchor="t" anchorCtr="0" compatLnSpc="1"/>
          <a:lstStyle/>
          <a:p>
            <a:pPr defTabSz="685800" eaLnBrk="0" hangingPunct="0"/>
            <a:endParaRPr lang="zh-CN" altLang="en-US" sz="790">
              <a:latin typeface="思源黑体 CN Bold" panose="020B0800000000000000" charset="-122"/>
              <a:ea typeface="思源黑体 CN Bold" panose="020B0800000000000000" charset="-122"/>
            </a:endParaRPr>
          </a:p>
        </p:txBody>
      </p:sp>
      <p:grpSp>
        <p:nvGrpSpPr>
          <p:cNvPr id="18" name="PA-1022153"/>
          <p:cNvGrpSpPr>
            <a:grpSpLocks noChangeAspect="1"/>
          </p:cNvGrpSpPr>
          <p:nvPr>
            <p:custDataLst>
              <p:tags r:id="rId4"/>
            </p:custDataLst>
          </p:nvPr>
        </p:nvGrpSpPr>
        <p:grpSpPr>
          <a:xfrm>
            <a:off x="6938651" y="1349395"/>
            <a:ext cx="808431" cy="270000"/>
            <a:chOff x="9450358" y="1258085"/>
            <a:chExt cx="1710027" cy="571116"/>
          </a:xfrm>
          <a:solidFill>
            <a:srgbClr val="C00000"/>
          </a:solidFill>
          <a:effectLst/>
        </p:grpSpPr>
        <p:sp>
          <p:nvSpPr>
            <p:cNvPr id="19" name="PA-星形: 五角 55"/>
            <p:cNvSpPr/>
            <p:nvPr>
              <p:custDataLst>
                <p:tags r:id="rId14"/>
              </p:custDataLst>
            </p:nvPr>
          </p:nvSpPr>
          <p:spPr>
            <a:xfrm>
              <a:off x="9450358" y="1258085"/>
              <a:ext cx="571118" cy="571116"/>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dirty="0">
                <a:latin typeface="思源黑体 CN Bold" panose="020B0800000000000000" charset="-122"/>
                <a:ea typeface="思源黑体 CN Bold" panose="020B0800000000000000" charset="-122"/>
                <a:sym typeface="Arial" panose="020B0604020202020204" pitchFamily="34" charset="0"/>
              </a:endParaRPr>
            </a:p>
          </p:txBody>
        </p:sp>
        <p:sp>
          <p:nvSpPr>
            <p:cNvPr id="20" name="PA-星形: 五角 56"/>
            <p:cNvSpPr/>
            <p:nvPr>
              <p:custDataLst>
                <p:tags r:id="rId15"/>
              </p:custDataLst>
            </p:nvPr>
          </p:nvSpPr>
          <p:spPr>
            <a:xfrm>
              <a:off x="10491960" y="1406255"/>
              <a:ext cx="274777" cy="274777"/>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sp>
          <p:nvSpPr>
            <p:cNvPr id="21" name="PA-星形: 五角 57"/>
            <p:cNvSpPr/>
            <p:nvPr>
              <p:custDataLst>
                <p:tags r:id="rId16"/>
              </p:custDataLst>
            </p:nvPr>
          </p:nvSpPr>
          <p:spPr>
            <a:xfrm>
              <a:off x="10785969" y="1431601"/>
              <a:ext cx="224086" cy="224084"/>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sp>
          <p:nvSpPr>
            <p:cNvPr id="22" name="PA-星形: 五角 58"/>
            <p:cNvSpPr/>
            <p:nvPr>
              <p:custDataLst>
                <p:tags r:id="rId17"/>
              </p:custDataLst>
            </p:nvPr>
          </p:nvSpPr>
          <p:spPr>
            <a:xfrm>
              <a:off x="10051071" y="1337940"/>
              <a:ext cx="411408" cy="411406"/>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sp>
          <p:nvSpPr>
            <p:cNvPr id="23" name="PA-星形: 五角 59"/>
            <p:cNvSpPr/>
            <p:nvPr>
              <p:custDataLst>
                <p:tags r:id="rId18"/>
              </p:custDataLst>
            </p:nvPr>
          </p:nvSpPr>
          <p:spPr>
            <a:xfrm>
              <a:off x="11022996" y="1474949"/>
              <a:ext cx="137389" cy="137389"/>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grpSp>
      <p:grpSp>
        <p:nvGrpSpPr>
          <p:cNvPr id="24" name="PA-1022154"/>
          <p:cNvGrpSpPr>
            <a:grpSpLocks noChangeAspect="1"/>
          </p:cNvGrpSpPr>
          <p:nvPr>
            <p:custDataLst>
              <p:tags r:id="rId5"/>
            </p:custDataLst>
          </p:nvPr>
        </p:nvGrpSpPr>
        <p:grpSpPr>
          <a:xfrm flipH="1">
            <a:off x="1483891" y="1349395"/>
            <a:ext cx="808431" cy="270000"/>
            <a:chOff x="9450358" y="1258085"/>
            <a:chExt cx="1710027" cy="571116"/>
          </a:xfrm>
          <a:solidFill>
            <a:srgbClr val="C00000"/>
          </a:solidFill>
          <a:effectLst/>
        </p:grpSpPr>
        <p:sp>
          <p:nvSpPr>
            <p:cNvPr id="25" name="PA-星形: 五角 55"/>
            <p:cNvSpPr/>
            <p:nvPr>
              <p:custDataLst>
                <p:tags r:id="rId9"/>
              </p:custDataLst>
            </p:nvPr>
          </p:nvSpPr>
          <p:spPr>
            <a:xfrm>
              <a:off x="9450358" y="1258085"/>
              <a:ext cx="571118" cy="571116"/>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dirty="0">
                <a:latin typeface="思源黑体 CN Bold" panose="020B0800000000000000" charset="-122"/>
                <a:ea typeface="思源黑体 CN Bold" panose="020B0800000000000000" charset="-122"/>
                <a:sym typeface="Arial" panose="020B0604020202020204" pitchFamily="34" charset="0"/>
              </a:endParaRPr>
            </a:p>
          </p:txBody>
        </p:sp>
        <p:sp>
          <p:nvSpPr>
            <p:cNvPr id="26" name="PA-星形: 五角 56"/>
            <p:cNvSpPr/>
            <p:nvPr>
              <p:custDataLst>
                <p:tags r:id="rId10"/>
              </p:custDataLst>
            </p:nvPr>
          </p:nvSpPr>
          <p:spPr>
            <a:xfrm>
              <a:off x="10491960" y="1406255"/>
              <a:ext cx="274777" cy="274777"/>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sp>
          <p:nvSpPr>
            <p:cNvPr id="27" name="PA-星形: 五角 57"/>
            <p:cNvSpPr/>
            <p:nvPr>
              <p:custDataLst>
                <p:tags r:id="rId11"/>
              </p:custDataLst>
            </p:nvPr>
          </p:nvSpPr>
          <p:spPr>
            <a:xfrm>
              <a:off x="10785969" y="1431601"/>
              <a:ext cx="224086" cy="224084"/>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sp>
          <p:nvSpPr>
            <p:cNvPr id="28" name="PA-星形: 五角 58"/>
            <p:cNvSpPr/>
            <p:nvPr>
              <p:custDataLst>
                <p:tags r:id="rId12"/>
              </p:custDataLst>
            </p:nvPr>
          </p:nvSpPr>
          <p:spPr>
            <a:xfrm>
              <a:off x="10051071" y="1337940"/>
              <a:ext cx="411408" cy="411406"/>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sp>
          <p:nvSpPr>
            <p:cNvPr id="29" name="PA-星形: 五角 59"/>
            <p:cNvSpPr/>
            <p:nvPr>
              <p:custDataLst>
                <p:tags r:id="rId13"/>
              </p:custDataLst>
            </p:nvPr>
          </p:nvSpPr>
          <p:spPr>
            <a:xfrm>
              <a:off x="11022996" y="1474949"/>
              <a:ext cx="137389" cy="137389"/>
            </a:xfrm>
            <a:prstGeom prst="star5">
              <a:avLst/>
            </a:prstGeom>
            <a:grp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750">
                <a:latin typeface="思源黑体 CN Bold" panose="020B0800000000000000" charset="-122"/>
                <a:ea typeface="思源黑体 CN Bold" panose="020B0800000000000000" charset="-122"/>
                <a:sym typeface="Arial" panose="020B0604020202020204" pitchFamily="34" charset="0"/>
              </a:endParaRPr>
            </a:p>
          </p:txBody>
        </p:sp>
      </p:grpSp>
      <p:sp>
        <p:nvSpPr>
          <p:cNvPr id="30" name="PA-1022156"/>
          <p:cNvSpPr/>
          <p:nvPr>
            <p:custDataLst>
              <p:tags r:id="rId6"/>
            </p:custDataLst>
          </p:nvPr>
        </p:nvSpPr>
        <p:spPr>
          <a:xfrm>
            <a:off x="968572" y="2516878"/>
            <a:ext cx="7206857" cy="1337945"/>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收受可能影响公正执行公务的礼品、礼金、消费卡（券）和有价证券、股权、其他金融产品等财物，情节较轻的，给予警告或者严重警告处分；情节较重的，给予撤销党内职务或者留党察看处分；情节严重的，给予开除党籍处分。收受其他明显超出正常礼尚往来的财物的，依照前款规定处理。</a:t>
            </a:r>
          </a:p>
        </p:txBody>
      </p:sp>
      <p:cxnSp>
        <p:nvCxnSpPr>
          <p:cNvPr id="31" name="PA-1022157"/>
          <p:cNvCxnSpPr/>
          <p:nvPr>
            <p:custDataLst>
              <p:tags r:id="rId7"/>
            </p:custDataLst>
          </p:nvPr>
        </p:nvCxnSpPr>
        <p:spPr>
          <a:xfrm>
            <a:off x="1125060" y="1858038"/>
            <a:ext cx="6861517" cy="0"/>
          </a:xfrm>
          <a:prstGeom prst="line">
            <a:avLst/>
          </a:prstGeom>
          <a:ln w="952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2" name="PA-1022158"/>
          <p:cNvSpPr/>
          <p:nvPr>
            <p:custDataLst>
              <p:tags r:id="rId8"/>
            </p:custDataLst>
          </p:nvPr>
        </p:nvSpPr>
        <p:spPr>
          <a:xfrm>
            <a:off x="3099153" y="1351452"/>
            <a:ext cx="3154680" cy="368300"/>
          </a:xfrm>
          <a:prstGeom prst="rect">
            <a:avLst/>
          </a:prstGeom>
        </p:spPr>
        <p:txBody>
          <a:bodyPr wrap="none">
            <a:spAutoFit/>
          </a:bodyPr>
          <a:lstStyle/>
          <a:p>
            <a:pPr lvl="0" algn="ctr">
              <a:defRPr/>
            </a:pPr>
            <a:r>
              <a:rPr lang="zh-CN" altLang="en-US" b="1" kern="100" dirty="0">
                <a:solidFill>
                  <a:srgbClr val="C00000"/>
                </a:solidFill>
                <a:latin typeface="思源黑体 CN Bold" panose="020B0800000000000000" charset="-122"/>
                <a:ea typeface="思源黑体 CN Bold" panose="020B0800000000000000" charset="-122"/>
                <a:cs typeface="思源黑体 CN Bold" panose="020B0800000000000000" charset="-122"/>
                <a:sym typeface="+mn-lt"/>
              </a:rPr>
              <a:t>《中国共产党纪律处分条例》</a:t>
            </a:r>
          </a:p>
        </p:txBody>
      </p:sp>
      <p:sp>
        <p:nvSpPr>
          <p:cNvPr id="33" name="矩形: 圆角 27"/>
          <p:cNvSpPr/>
          <p:nvPr/>
        </p:nvSpPr>
        <p:spPr>
          <a:xfrm>
            <a:off x="1115695" y="2134235"/>
            <a:ext cx="1456690"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第九十七条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2"/>
                                        </p:tgtEl>
                                        <p:attrNameLst>
                                          <p:attrName>ppt_y</p:attrName>
                                        </p:attrNameLst>
                                      </p:cBhvr>
                                      <p:tavLst>
                                        <p:tav tm="0">
                                          <p:val>
                                            <p:strVal val="#ppt_y"/>
                                          </p:val>
                                        </p:tav>
                                        <p:tav tm="100000">
                                          <p:val>
                                            <p:strVal val="#ppt_y"/>
                                          </p:val>
                                        </p:tav>
                                      </p:tavLst>
                                    </p:anim>
                                    <p:anim calcmode="lin" valueType="num">
                                      <p:cBhvr>
                                        <p:cTn id="15"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2"/>
                                        </p:tgtEl>
                                      </p:cBhvr>
                                    </p:animEffect>
                                  </p:childTnLst>
                                </p:cTn>
                              </p:par>
                            </p:childTnLst>
                          </p:cTn>
                        </p:par>
                        <p:par>
                          <p:cTn id="18" fill="hold">
                            <p:stCondLst>
                              <p:cond delay="2099"/>
                            </p:stCondLst>
                            <p:childTnLst>
                              <p:par>
                                <p:cTn id="19" presetID="22" presetClass="entr" presetSubtype="2"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2599"/>
                            </p:stCondLst>
                            <p:childTnLst>
                              <p:par>
                                <p:cTn id="26" presetID="10"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par>
                          <p:cTn id="29" fill="hold">
                            <p:stCondLst>
                              <p:cond delay="3099"/>
                            </p:stCondLst>
                            <p:childTnLst>
                              <p:par>
                                <p:cTn id="30" presetID="53" presetClass="entr" presetSubtype="16"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par>
                          <p:cTn id="35" fill="hold">
                            <p:stCondLst>
                              <p:cond delay="3599"/>
                            </p:stCondLst>
                            <p:childTnLst>
                              <p:par>
                                <p:cTn id="36" presetID="10"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0" grpId="0"/>
      <p:bldP spid="32" grpId="0"/>
      <p:bldP spid="3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4"/>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5"/>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30" name="PA-1022156"/>
          <p:cNvSpPr/>
          <p:nvPr>
            <p:custDataLst>
              <p:tags r:id="rId2"/>
            </p:custDataLst>
          </p:nvPr>
        </p:nvSpPr>
        <p:spPr>
          <a:xfrm>
            <a:off x="968572" y="1727573"/>
            <a:ext cx="7206857" cy="1026160"/>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向从事公务的人员及其配偶、子女及其配偶等亲属和其他特定关系人赠送明显超出正常礼尚往来的礼品、礼金、消费卡（券）和有价证券、股权、其他金融产品等财物，情节较重的，给予警告或者严重警告处分；情节严重的，给予撤销党内职务或者留党察看处分。</a:t>
            </a:r>
          </a:p>
        </p:txBody>
      </p:sp>
      <p:sp>
        <p:nvSpPr>
          <p:cNvPr id="33" name="矩形: 圆角 27"/>
          <p:cNvSpPr/>
          <p:nvPr/>
        </p:nvSpPr>
        <p:spPr>
          <a:xfrm>
            <a:off x="1043305" y="1278255"/>
            <a:ext cx="1456690"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第九十八条</a:t>
            </a:r>
          </a:p>
        </p:txBody>
      </p:sp>
      <p:sp>
        <p:nvSpPr>
          <p:cNvPr id="2" name="PA-1022156"/>
          <p:cNvSpPr/>
          <p:nvPr>
            <p:custDataLst>
              <p:tags r:id="rId3"/>
            </p:custDataLst>
          </p:nvPr>
        </p:nvSpPr>
        <p:spPr>
          <a:xfrm>
            <a:off x="968572" y="3363968"/>
            <a:ext cx="7206857" cy="714375"/>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借用管理和服务对象的钱款、住房、车辆等，可能影响公正执行公务，情节较重的，给予警告或者严重警告处分；情节严重的，给予撤销党内职务、留党察看或者开除党籍处分。</a:t>
            </a:r>
          </a:p>
        </p:txBody>
      </p:sp>
      <p:sp>
        <p:nvSpPr>
          <p:cNvPr id="3" name="矩形: 圆角 27"/>
          <p:cNvSpPr/>
          <p:nvPr/>
        </p:nvSpPr>
        <p:spPr>
          <a:xfrm>
            <a:off x="1043305" y="2914650"/>
            <a:ext cx="1456690"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第九十九条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bldLvl="0" animBg="1"/>
      <p:bldP spid="2" grpId="0"/>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4"/>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5"/>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30" name="PA-1022156"/>
          <p:cNvSpPr/>
          <p:nvPr>
            <p:custDataLst>
              <p:tags r:id="rId2"/>
            </p:custDataLst>
          </p:nvPr>
        </p:nvSpPr>
        <p:spPr>
          <a:xfrm>
            <a:off x="968572" y="1727573"/>
            <a:ext cx="7206857" cy="1026160"/>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利用职权或者职务上的影响操办婚丧喜庆事宜，造成不良影响的，给予警告或者严重警告处分；情节严重的，给予撤销党内职务处分；借机敛财或者有其他侵犯国家、集体和人民利益行为的，从重或者加重处分，直至开除党籍。</a:t>
            </a:r>
          </a:p>
        </p:txBody>
      </p:sp>
      <p:sp>
        <p:nvSpPr>
          <p:cNvPr id="33" name="矩形: 圆角 27"/>
          <p:cNvSpPr/>
          <p:nvPr/>
        </p:nvSpPr>
        <p:spPr>
          <a:xfrm>
            <a:off x="1043305" y="1278255"/>
            <a:ext cx="1456690"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第一百条</a:t>
            </a:r>
          </a:p>
        </p:txBody>
      </p:sp>
      <p:sp>
        <p:nvSpPr>
          <p:cNvPr id="2" name="PA-1022156"/>
          <p:cNvSpPr/>
          <p:nvPr>
            <p:custDataLst>
              <p:tags r:id="rId3"/>
            </p:custDataLst>
          </p:nvPr>
        </p:nvSpPr>
        <p:spPr>
          <a:xfrm>
            <a:off x="968572" y="3363968"/>
            <a:ext cx="7206857" cy="714375"/>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接受、提供可能影响公正执行公务的宴请或者旅游、健身、娱乐等活动安排，情节较重的，给予警告或者严重警告处分；情节严重的，给予撤销党内职务或者留党察看处分。</a:t>
            </a:r>
          </a:p>
        </p:txBody>
      </p:sp>
      <p:sp>
        <p:nvSpPr>
          <p:cNvPr id="3" name="矩形: 圆角 27"/>
          <p:cNvSpPr/>
          <p:nvPr/>
        </p:nvSpPr>
        <p:spPr>
          <a:xfrm>
            <a:off x="1043305" y="2914650"/>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第一百零一条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bldLvl="0" animBg="1"/>
      <p:bldP spid="2" grpId="0"/>
      <p:bldP spid="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4"/>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5"/>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2" name="PA-1022156"/>
          <p:cNvSpPr/>
          <p:nvPr>
            <p:custDataLst>
              <p:tags r:id="rId2"/>
            </p:custDataLst>
          </p:nvPr>
        </p:nvSpPr>
        <p:spPr>
          <a:xfrm>
            <a:off x="753110" y="1785620"/>
            <a:ext cx="7562215" cy="1026160"/>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违反有关规定取得、持有、实际使用运动健身卡、会所和俱乐部会员卡、高尔夫球卡等各种消费卡（券），或者违反有关规定出入私人会所，情节较重的，给予警告或者严重警告处分；情节严重的，给予撤销党内职务或者留党察看处分。</a:t>
            </a:r>
          </a:p>
        </p:txBody>
      </p:sp>
      <p:sp>
        <p:nvSpPr>
          <p:cNvPr id="3" name="矩形: 圆角 27"/>
          <p:cNvSpPr/>
          <p:nvPr/>
        </p:nvSpPr>
        <p:spPr>
          <a:xfrm>
            <a:off x="828040" y="1264285"/>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第一百零二条</a:t>
            </a:r>
          </a:p>
        </p:txBody>
      </p:sp>
      <p:sp>
        <p:nvSpPr>
          <p:cNvPr id="4" name="PA-1022156"/>
          <p:cNvSpPr/>
          <p:nvPr>
            <p:custDataLst>
              <p:tags r:id="rId3"/>
            </p:custDataLst>
          </p:nvPr>
        </p:nvSpPr>
        <p:spPr>
          <a:xfrm>
            <a:off x="753110" y="3669665"/>
            <a:ext cx="7562215" cy="714375"/>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在分配、购买住房中侵犯国家、集体利益，情节较轻的，给予警告或者严重警告处分；情节较重的，给予撤销党内职务或者留党察看处分；情节严重的，给予开除党籍处分。</a:t>
            </a:r>
          </a:p>
        </p:txBody>
      </p:sp>
      <p:sp>
        <p:nvSpPr>
          <p:cNvPr id="5" name="矩形: 圆角 27"/>
          <p:cNvSpPr/>
          <p:nvPr/>
        </p:nvSpPr>
        <p:spPr>
          <a:xfrm>
            <a:off x="828040" y="3148330"/>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第一百一十条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4" grpId="0"/>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4"/>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5"/>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2" name="PA-1022156"/>
          <p:cNvSpPr/>
          <p:nvPr>
            <p:custDataLst>
              <p:tags r:id="rId2"/>
            </p:custDataLst>
          </p:nvPr>
        </p:nvSpPr>
        <p:spPr>
          <a:xfrm>
            <a:off x="753110" y="1785620"/>
            <a:ext cx="7562215" cy="1026160"/>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违反有关规定组织、参加用公款支付的宴请、娱乐、健身活动，或者用公款购买赠送或者发放礼品、消费卡（券）等，对直接责任者和领导责任者，情节较轻的，给予警告或者严重警告处分；情节较重的，给予撤销党内职务或者留党察看处分；情节严重的，给予开除党籍处分。</a:t>
            </a:r>
          </a:p>
        </p:txBody>
      </p:sp>
      <p:sp>
        <p:nvSpPr>
          <p:cNvPr id="3" name="矩形: 圆角 27"/>
          <p:cNvSpPr/>
          <p:nvPr/>
        </p:nvSpPr>
        <p:spPr>
          <a:xfrm>
            <a:off x="828040" y="1264285"/>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第一百一十三条</a:t>
            </a:r>
          </a:p>
        </p:txBody>
      </p:sp>
      <p:sp>
        <p:nvSpPr>
          <p:cNvPr id="4" name="PA-1022156"/>
          <p:cNvSpPr/>
          <p:nvPr>
            <p:custDataLst>
              <p:tags r:id="rId3"/>
            </p:custDataLst>
          </p:nvPr>
        </p:nvSpPr>
        <p:spPr>
          <a:xfrm>
            <a:off x="753110" y="3669665"/>
            <a:ext cx="7562215" cy="1026160"/>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违反有关规定自定薪酬或者滥发津贴、补贴、奖金、福利等，对直接责任者和领导责任者，情节较轻的，给予警告或者严重警告处分；情节较重的，给予撤销党内职务或者留党察看处分；情节严重的，给予开除党籍处分。</a:t>
            </a:r>
          </a:p>
        </p:txBody>
      </p:sp>
      <p:sp>
        <p:nvSpPr>
          <p:cNvPr id="5" name="矩形: 圆角 27"/>
          <p:cNvSpPr/>
          <p:nvPr/>
        </p:nvSpPr>
        <p:spPr>
          <a:xfrm>
            <a:off x="828040" y="3148330"/>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第一百一十四条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4" grpId="0"/>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3"/>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4"/>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2" name="PA-1022156"/>
          <p:cNvSpPr/>
          <p:nvPr>
            <p:custDataLst>
              <p:tags r:id="rId2"/>
            </p:custDataLst>
          </p:nvPr>
        </p:nvSpPr>
        <p:spPr>
          <a:xfrm>
            <a:off x="753110" y="1785620"/>
            <a:ext cx="7562215" cy="1649095"/>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有下列行为之一，对直接责任者和领导责任者，情节较轻的，给予警告或者严重警告处分；情节较重的，给予撤销党内职务或者留党察看处分；情节严重的，给予开除党籍处分：（一）公款旅游或者以学习培训、考察调研、职工疗养等为名变相公款旅游；（二）改变公务行程，借机旅游；（三）参加所管理企业、下属单位组织的考察活动，借机旅游。以考察、学习、培训、研讨、招商、参展等名义变相用公款出国（境）旅游的，对直接责任者和领导责任者，依照前款规定处理。</a:t>
            </a:r>
          </a:p>
        </p:txBody>
      </p:sp>
      <p:sp>
        <p:nvSpPr>
          <p:cNvPr id="3" name="矩形: 圆角 27"/>
          <p:cNvSpPr/>
          <p:nvPr/>
        </p:nvSpPr>
        <p:spPr>
          <a:xfrm>
            <a:off x="828040" y="1264285"/>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第一百一十五条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8050" y="600075"/>
            <a:ext cx="1737026" cy="1104707"/>
            <a:chOff x="1024067" y="800100"/>
            <a:chExt cx="2316034" cy="1472943"/>
          </a:xfrm>
        </p:grpSpPr>
        <p:sp>
          <p:nvSpPr>
            <p:cNvPr id="30" name="Aichitds14"/>
            <p:cNvSpPr txBox="1"/>
            <p:nvPr/>
          </p:nvSpPr>
          <p:spPr>
            <a:xfrm>
              <a:off x="1156871" y="835814"/>
              <a:ext cx="1767839" cy="10447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500" dirty="0">
                  <a:solidFill>
                    <a:srgbClr val="C00000"/>
                  </a:solidFill>
                  <a:latin typeface="微软雅黑 Light" panose="020B0502040204020203" charset="-122"/>
                  <a:ea typeface="思源宋体 CN Heavy" panose="02020900000000000000" pitchFamily="18" charset="-122"/>
                </a:rPr>
                <a:t>目录</a:t>
              </a:r>
              <a:endParaRPr kumimoji="0" lang="zh-CN" altLang="en-US" sz="4500" i="0" u="none" strike="noStrike" kern="1200" cap="none" spc="0" normalizeH="0" baseline="0" noProof="0" dirty="0">
                <a:ln>
                  <a:noFill/>
                </a:ln>
                <a:solidFill>
                  <a:srgbClr val="C00000"/>
                </a:solidFill>
                <a:uLnTx/>
                <a:uFillTx/>
                <a:latin typeface="微软雅黑 Light" panose="020B0502040204020203" charset="-122"/>
                <a:ea typeface="思源宋体 CN Heavy" panose="02020900000000000000" pitchFamily="18" charset="-122"/>
              </a:endParaRPr>
            </a:p>
          </p:txBody>
        </p:sp>
        <p:sp>
          <p:nvSpPr>
            <p:cNvPr id="31" name="Aichitds15"/>
            <p:cNvSpPr txBox="1"/>
            <p:nvPr>
              <p:custDataLst>
                <p:tags r:id="rId21"/>
              </p:custDataLst>
            </p:nvPr>
          </p:nvSpPr>
          <p:spPr>
            <a:xfrm>
              <a:off x="1232739" y="1749823"/>
              <a:ext cx="1925311" cy="523220"/>
            </a:xfrm>
            <a:prstGeom prst="rect">
              <a:avLst/>
            </a:prstGeom>
            <a:noFill/>
          </p:spPr>
          <p:txBody>
            <a:bodyPr wrap="none">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400" normalizeH="0" baseline="0" noProof="0" dirty="0">
                  <a:ln>
                    <a:noFill/>
                  </a:ln>
                  <a:solidFill>
                    <a:srgbClr val="C00000"/>
                  </a:solidFill>
                  <a:effectLst/>
                  <a:uLnTx/>
                  <a:uFillTx/>
                  <a:latin typeface="思源宋体 CN Heavy" panose="02020900000000000000" pitchFamily="18" charset="-122"/>
                  <a:ea typeface="思源宋体 CN Heavy" panose="02020900000000000000" pitchFamily="18" charset="-122"/>
                </a:rPr>
                <a:t>CONTENTS</a:t>
              </a:r>
            </a:p>
          </p:txBody>
        </p:sp>
        <p:sp>
          <p:nvSpPr>
            <p:cNvPr id="32" name="Aichitds16"/>
            <p:cNvSpPr/>
            <p:nvPr/>
          </p:nvSpPr>
          <p:spPr>
            <a:xfrm>
              <a:off x="1024067" y="800100"/>
              <a:ext cx="2316034" cy="1472943"/>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宋体 CN Heavy" panose="02020900000000000000" pitchFamily="18" charset="-122"/>
                <a:ea typeface="思源宋体 CN Heavy" panose="02020900000000000000" pitchFamily="18" charset="-122"/>
                <a:cs typeface="+mn-cs"/>
              </a:endParaRPr>
            </a:p>
          </p:txBody>
        </p:sp>
      </p:grpSp>
      <p:sp>
        <p:nvSpPr>
          <p:cNvPr id="33" name="Aichitds17"/>
          <p:cNvSpPr>
            <a:spLocks noChangeArrowheads="1"/>
          </p:cNvSpPr>
          <p:nvPr/>
        </p:nvSpPr>
        <p:spPr bwMode="auto">
          <a:xfrm>
            <a:off x="2652488" y="1351014"/>
            <a:ext cx="206690" cy="257936"/>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825" b="0" i="0" u="none" strike="noStrike" kern="1200" cap="none" spc="0" normalizeH="0" baseline="0" noProof="0" dirty="0">
              <a:ln>
                <a:noFill/>
              </a:ln>
              <a:solidFill>
                <a:prstClr val="black"/>
              </a:solidFill>
              <a:effectLst/>
              <a:uLnTx/>
              <a:uFillTx/>
              <a:latin typeface="思源宋体 CN Heavy" panose="02020900000000000000" pitchFamily="18" charset="-122"/>
              <a:ea typeface="思源宋体 CN Heavy" panose="02020900000000000000" pitchFamily="18" charset="-122"/>
              <a:cs typeface="+mn-cs"/>
            </a:endParaRPr>
          </a:p>
        </p:txBody>
      </p:sp>
      <p:sp>
        <p:nvSpPr>
          <p:cNvPr id="35" name="Aichitds18"/>
          <p:cNvSpPr>
            <a:spLocks noChangeArrowheads="1"/>
          </p:cNvSpPr>
          <p:nvPr/>
        </p:nvSpPr>
        <p:spPr bwMode="auto">
          <a:xfrm>
            <a:off x="2879404" y="1351014"/>
            <a:ext cx="206690" cy="257936"/>
          </a:xfrm>
          <a:prstGeom prst="chevron">
            <a:avLst>
              <a:gd name="adj" fmla="val 56250"/>
            </a:avLst>
          </a:prstGeom>
          <a:solidFill>
            <a:srgbClr val="C00000"/>
          </a:solidFill>
          <a:ln>
            <a:noFill/>
          </a:ln>
          <a:effec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825" b="0" i="0" u="none" strike="noStrike" kern="1200" cap="none" spc="0" normalizeH="0" baseline="0" noProof="0" dirty="0">
              <a:ln>
                <a:noFill/>
              </a:ln>
              <a:solidFill>
                <a:prstClr val="black"/>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26" name="图片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182222" y="531843"/>
            <a:ext cx="1373902" cy="626731"/>
          </a:xfrm>
          <a:prstGeom prst="rect">
            <a:avLst/>
          </a:prstGeom>
        </p:spPr>
      </p:pic>
      <p:sp>
        <p:nvSpPr>
          <p:cNvPr id="34" name="Aichitds1"/>
          <p:cNvSpPr/>
          <p:nvPr/>
        </p:nvSpPr>
        <p:spPr>
          <a:xfrm>
            <a:off x="0" y="4067054"/>
            <a:ext cx="9144000" cy="1076446"/>
          </a:xfrm>
          <a:prstGeom prst="rect">
            <a:avLst/>
          </a:prstGeom>
          <a:gradFill flip="none" rotWithShape="1">
            <a:gsLst>
              <a:gs pos="0">
                <a:srgbClr val="BC0000"/>
              </a:gs>
              <a:gs pos="48000">
                <a:srgbClr val="BC0000">
                  <a:lumMod val="97000"/>
                  <a:lumOff val="3000"/>
                </a:srgbClr>
              </a:gs>
              <a:gs pos="100000">
                <a:srgbClr val="BC0000">
                  <a:lumMod val="60000"/>
                  <a:lumOff val="40000"/>
                </a:srgbClr>
              </a:gs>
            </a:gsLst>
            <a:lin ang="2700000" scaled="1"/>
            <a:tileRect/>
          </a:gradFill>
          <a:ln w="19050" cap="flat">
            <a:noFill/>
            <a:prstDash val="solid"/>
            <a:miter lim="800000"/>
          </a:ln>
          <a:effectLst/>
        </p:spPr>
        <p:txBody>
          <a:bodyPr rot="0" spcFirstLastPara="0" vertOverflow="overflow" horzOverflow="overflow" vert="horz" wrap="square" lIns="68553" tIns="34276" rIns="68553" bIns="34276" numCol="1" spcCol="0" rtlCol="0" fromWordArt="0" anchor="t" anchorCtr="0" forceAA="0" compatLnSpc="1">
            <a:noAutofit/>
          </a:bodyPr>
          <a:lstStyle/>
          <a:p>
            <a:pPr algn="ctr" defTabSz="913765" eaLnBrk="0" fontAlgn="base" hangingPunct="0">
              <a:spcBef>
                <a:spcPct val="0"/>
              </a:spcBef>
              <a:spcAft>
                <a:spcPct val="0"/>
              </a:spcAft>
            </a:pPr>
            <a:endParaRPr lang="zh-CN" altLang="en-US" kern="0" dirty="0">
              <a:solidFill>
                <a:srgbClr val="FFFFFF"/>
              </a:solidFill>
              <a:latin typeface="思源宋体 CN Heavy" panose="02020900000000000000" pitchFamily="18" charset="-122"/>
              <a:ea typeface="思源宋体 CN Heavy" panose="02020900000000000000" pitchFamily="18" charset="-122"/>
              <a:cs typeface="+mn-ea"/>
            </a:endParaRPr>
          </a:p>
        </p:txBody>
      </p:sp>
      <p:pic>
        <p:nvPicPr>
          <p:cNvPr id="38" name="Aichitds20"/>
          <p:cNvPicPr>
            <a:picLocks noChangeAspect="1"/>
          </p:cNvPicPr>
          <p:nvPr/>
        </p:nvPicPr>
        <p:blipFill rotWithShape="1">
          <a:blip r:embed="rId25"/>
          <a:srcRect l="11660" b="30297"/>
          <a:stretch>
            <a:fillRect/>
          </a:stretch>
        </p:blipFill>
        <p:spPr>
          <a:xfrm flipH="1">
            <a:off x="6694971" y="1128881"/>
            <a:ext cx="2622612" cy="2938173"/>
          </a:xfrm>
          <a:custGeom>
            <a:avLst/>
            <a:gdLst>
              <a:gd name="connsiteX0" fmla="*/ 3496816 w 3496816"/>
              <a:gd name="connsiteY0" fmla="*/ 0 h 3917564"/>
              <a:gd name="connsiteX1" fmla="*/ 0 w 3496816"/>
              <a:gd name="connsiteY1" fmla="*/ 0 h 3917564"/>
              <a:gd name="connsiteX2" fmla="*/ 0 w 3496816"/>
              <a:gd name="connsiteY2" fmla="*/ 3917564 h 3917564"/>
              <a:gd name="connsiteX3" fmla="*/ 3496816 w 3496816"/>
              <a:gd name="connsiteY3" fmla="*/ 3917564 h 3917564"/>
            </a:gdLst>
            <a:ahLst/>
            <a:cxnLst>
              <a:cxn ang="0">
                <a:pos x="connsiteX0" y="connsiteY0"/>
              </a:cxn>
              <a:cxn ang="0">
                <a:pos x="connsiteX1" y="connsiteY1"/>
              </a:cxn>
              <a:cxn ang="0">
                <a:pos x="connsiteX2" y="connsiteY2"/>
              </a:cxn>
              <a:cxn ang="0">
                <a:pos x="connsiteX3" y="connsiteY3"/>
              </a:cxn>
            </a:cxnLst>
            <a:rect l="l" t="t" r="r" b="b"/>
            <a:pathLst>
              <a:path w="3496816" h="3917564">
                <a:moveTo>
                  <a:pt x="3496816" y="0"/>
                </a:moveTo>
                <a:lnTo>
                  <a:pt x="0" y="0"/>
                </a:lnTo>
                <a:lnTo>
                  <a:pt x="0" y="3917564"/>
                </a:lnTo>
                <a:lnTo>
                  <a:pt x="3496816" y="3917564"/>
                </a:lnTo>
                <a:close/>
              </a:path>
            </a:pathLst>
          </a:custGeom>
        </p:spPr>
      </p:pic>
      <p:grpSp>
        <p:nvGrpSpPr>
          <p:cNvPr id="37" name="组合 36"/>
          <p:cNvGrpSpPr/>
          <p:nvPr>
            <p:custDataLst>
              <p:tags r:id="rId1"/>
            </p:custDataLst>
          </p:nvPr>
        </p:nvGrpSpPr>
        <p:grpSpPr>
          <a:xfrm>
            <a:off x="810598" y="1796674"/>
            <a:ext cx="5294927" cy="428501"/>
            <a:chOff x="5200072" y="4342439"/>
            <a:chExt cx="7059903" cy="571335"/>
          </a:xfrm>
        </p:grpSpPr>
        <p:grpSp>
          <p:nvGrpSpPr>
            <p:cNvPr id="39" name="组合 38"/>
            <p:cNvGrpSpPr/>
            <p:nvPr/>
          </p:nvGrpSpPr>
          <p:grpSpPr>
            <a:xfrm>
              <a:off x="5200072" y="4467322"/>
              <a:ext cx="7059903" cy="412425"/>
              <a:chOff x="5423083" y="5733256"/>
              <a:chExt cx="7059903" cy="412425"/>
            </a:xfrm>
          </p:grpSpPr>
          <p:sp>
            <p:nvSpPr>
              <p:cNvPr id="42" name="Rounded Rectangle 28"/>
              <p:cNvSpPr/>
              <p:nvPr>
                <p:custDataLst>
                  <p:tags r:id="rId19"/>
                </p:custDataLst>
              </p:nvPr>
            </p:nvSpPr>
            <p:spPr>
              <a:xfrm>
                <a:off x="5423083" y="5733256"/>
                <a:ext cx="7059903" cy="412115"/>
              </a:xfrm>
              <a:prstGeom prst="round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sz="675"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mn-ea"/>
                </a:endParaRPr>
              </a:p>
            </p:txBody>
          </p:sp>
          <p:sp>
            <p:nvSpPr>
              <p:cNvPr id="43" name="Rounded Rectangle 29"/>
              <p:cNvSpPr/>
              <p:nvPr>
                <p:custDataLst>
                  <p:tags r:id="rId20"/>
                </p:custDataLst>
              </p:nvPr>
            </p:nvSpPr>
            <p:spPr>
              <a:xfrm>
                <a:off x="5423085" y="5733257"/>
                <a:ext cx="1104169" cy="412424"/>
              </a:xfrm>
              <a:prstGeom prst="roundRect">
                <a:avLst/>
              </a:prstGeom>
              <a:gradFill>
                <a:gsLst>
                  <a:gs pos="0">
                    <a:srgbClr val="D74945"/>
                  </a:gs>
                  <a:gs pos="100000">
                    <a:srgbClr val="FF0000">
                      <a:shade val="100000"/>
                      <a:satMod val="115000"/>
                    </a:srgbClr>
                  </a:gs>
                </a:gsLst>
                <a:path path="circle">
                  <a:fillToRect t="100000" r="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sp>
          <p:nvSpPr>
            <p:cNvPr id="40" name="TextBox 59"/>
            <p:cNvSpPr>
              <a:spLocks noChangeArrowheads="1"/>
            </p:cNvSpPr>
            <p:nvPr>
              <p:custDataLst>
                <p:tags r:id="rId17"/>
              </p:custDataLst>
            </p:nvPr>
          </p:nvSpPr>
          <p:spPr bwMode="auto">
            <a:xfrm flipH="1">
              <a:off x="5285271" y="4514994"/>
              <a:ext cx="100811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35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方正兰亭黑_GBK" panose="02000000000000000000" pitchFamily="2" charset="-122"/>
                </a:rPr>
                <a:t>第一</a:t>
              </a:r>
            </a:p>
          </p:txBody>
        </p:sp>
        <p:sp>
          <p:nvSpPr>
            <p:cNvPr id="41" name="TextBox 59"/>
            <p:cNvSpPr>
              <a:spLocks noChangeArrowheads="1"/>
            </p:cNvSpPr>
            <p:nvPr>
              <p:custDataLst>
                <p:tags r:id="rId18"/>
              </p:custDataLst>
            </p:nvPr>
          </p:nvSpPr>
          <p:spPr bwMode="auto">
            <a:xfrm flipH="1">
              <a:off x="6416732" y="4342439"/>
              <a:ext cx="4776443" cy="56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l" fontAlgn="base">
                <a:lnSpc>
                  <a:spcPct val="150000"/>
                </a:lnSpc>
                <a:spcBef>
                  <a:spcPct val="0"/>
                </a:spcBef>
                <a:spcAft>
                  <a:spcPct val="0"/>
                </a:spcAft>
                <a:defRPr/>
              </a:pPr>
              <a:r>
                <a:rPr lang="zh-CN" altLang="en-US" sz="1425" kern="0" dirty="0">
                  <a:solidFill>
                    <a:srgbClr val="C00000"/>
                  </a:solidFill>
                  <a:latin typeface="思源宋体 CN Heavy" panose="02020900000000000000" pitchFamily="18" charset="-122"/>
                  <a:ea typeface="思源宋体 CN Heavy" panose="02020900000000000000" pitchFamily="18" charset="-122"/>
                  <a:sym typeface="+mn-lt"/>
                </a:rPr>
                <a:t>什么是中央八项规定？</a:t>
              </a:r>
            </a:p>
          </p:txBody>
        </p:sp>
      </p:grpSp>
      <p:grpSp>
        <p:nvGrpSpPr>
          <p:cNvPr id="44" name="组合 43"/>
          <p:cNvGrpSpPr/>
          <p:nvPr>
            <p:custDataLst>
              <p:tags r:id="rId2"/>
            </p:custDataLst>
          </p:nvPr>
        </p:nvGrpSpPr>
        <p:grpSpPr>
          <a:xfrm>
            <a:off x="810598" y="2207171"/>
            <a:ext cx="5294927" cy="437392"/>
            <a:chOff x="5200072" y="4330585"/>
            <a:chExt cx="7059903" cy="583189"/>
          </a:xfrm>
        </p:grpSpPr>
        <p:grpSp>
          <p:nvGrpSpPr>
            <p:cNvPr id="45" name="组合 44"/>
            <p:cNvGrpSpPr/>
            <p:nvPr/>
          </p:nvGrpSpPr>
          <p:grpSpPr>
            <a:xfrm>
              <a:off x="5200072" y="4467322"/>
              <a:ext cx="7059903" cy="412425"/>
              <a:chOff x="5423083" y="5733256"/>
              <a:chExt cx="7059903" cy="412425"/>
            </a:xfrm>
          </p:grpSpPr>
          <p:sp>
            <p:nvSpPr>
              <p:cNvPr id="48" name="Rounded Rectangle 28"/>
              <p:cNvSpPr/>
              <p:nvPr>
                <p:custDataLst>
                  <p:tags r:id="rId15"/>
                </p:custDataLst>
              </p:nvPr>
            </p:nvSpPr>
            <p:spPr>
              <a:xfrm>
                <a:off x="5423083" y="5733256"/>
                <a:ext cx="7059903" cy="412115"/>
              </a:xfrm>
              <a:prstGeom prst="round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sz="675"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mn-ea"/>
                </a:endParaRPr>
              </a:p>
            </p:txBody>
          </p:sp>
          <p:sp>
            <p:nvSpPr>
              <p:cNvPr id="49" name="Rounded Rectangle 29"/>
              <p:cNvSpPr/>
              <p:nvPr>
                <p:custDataLst>
                  <p:tags r:id="rId16"/>
                </p:custDataLst>
              </p:nvPr>
            </p:nvSpPr>
            <p:spPr>
              <a:xfrm>
                <a:off x="5423085" y="5733257"/>
                <a:ext cx="1104169" cy="412424"/>
              </a:xfrm>
              <a:prstGeom prst="roundRect">
                <a:avLst/>
              </a:prstGeom>
              <a:gradFill>
                <a:gsLst>
                  <a:gs pos="0">
                    <a:srgbClr val="D74945"/>
                  </a:gs>
                  <a:gs pos="100000">
                    <a:srgbClr val="FF0000">
                      <a:shade val="100000"/>
                      <a:satMod val="115000"/>
                    </a:srgbClr>
                  </a:gs>
                </a:gsLst>
                <a:path path="circle">
                  <a:fillToRect t="100000" r="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sp>
          <p:nvSpPr>
            <p:cNvPr id="46" name="TextBox 59"/>
            <p:cNvSpPr>
              <a:spLocks noChangeArrowheads="1"/>
            </p:cNvSpPr>
            <p:nvPr>
              <p:custDataLst>
                <p:tags r:id="rId13"/>
              </p:custDataLst>
            </p:nvPr>
          </p:nvSpPr>
          <p:spPr bwMode="auto">
            <a:xfrm flipH="1">
              <a:off x="5285271" y="4514994"/>
              <a:ext cx="100811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350" b="0" i="0" u="none" strike="noStrike" kern="0" cap="none" spc="0" normalizeH="0" baseline="0" noProof="0" dirty="0" smtClean="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方正兰亭黑_GBK" panose="02000000000000000000" pitchFamily="2" charset="-122"/>
                </a:rPr>
                <a:t>第二</a:t>
              </a:r>
            </a:p>
          </p:txBody>
        </p:sp>
        <p:sp>
          <p:nvSpPr>
            <p:cNvPr id="47" name="TextBox 59"/>
            <p:cNvSpPr>
              <a:spLocks noChangeArrowheads="1"/>
            </p:cNvSpPr>
            <p:nvPr>
              <p:custDataLst>
                <p:tags r:id="rId14"/>
              </p:custDataLst>
            </p:nvPr>
          </p:nvSpPr>
          <p:spPr bwMode="auto">
            <a:xfrm flipH="1">
              <a:off x="6416732" y="4330585"/>
              <a:ext cx="4776443" cy="56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l" fontAlgn="base">
                <a:lnSpc>
                  <a:spcPct val="150000"/>
                </a:lnSpc>
                <a:spcBef>
                  <a:spcPct val="0"/>
                </a:spcBef>
                <a:spcAft>
                  <a:spcPct val="0"/>
                </a:spcAft>
                <a:defRPr/>
              </a:pPr>
              <a:r>
                <a:rPr lang="zh-CN" altLang="en-US" sz="1425" kern="0" dirty="0">
                  <a:solidFill>
                    <a:srgbClr val="C00000"/>
                  </a:solidFill>
                  <a:latin typeface="思源宋体 CN Heavy" panose="02020900000000000000" pitchFamily="18" charset="-122"/>
                  <a:ea typeface="思源宋体 CN Heavy" panose="02020900000000000000" pitchFamily="18" charset="-122"/>
                  <a:sym typeface="+mn-lt"/>
                </a:rPr>
                <a:t>什么是中央八项规定精神？</a:t>
              </a:r>
            </a:p>
          </p:txBody>
        </p:sp>
      </p:grpSp>
      <p:grpSp>
        <p:nvGrpSpPr>
          <p:cNvPr id="50" name="组合 49"/>
          <p:cNvGrpSpPr/>
          <p:nvPr>
            <p:custDataLst>
              <p:tags r:id="rId3"/>
            </p:custDataLst>
          </p:nvPr>
        </p:nvGrpSpPr>
        <p:grpSpPr>
          <a:xfrm>
            <a:off x="810598" y="2636005"/>
            <a:ext cx="5294927" cy="421005"/>
            <a:chOff x="5200072" y="4355562"/>
            <a:chExt cx="7059903" cy="561340"/>
          </a:xfrm>
        </p:grpSpPr>
        <p:grpSp>
          <p:nvGrpSpPr>
            <p:cNvPr id="51" name="组合 50"/>
            <p:cNvGrpSpPr/>
            <p:nvPr/>
          </p:nvGrpSpPr>
          <p:grpSpPr>
            <a:xfrm>
              <a:off x="5200072" y="4467322"/>
              <a:ext cx="7059903" cy="412425"/>
              <a:chOff x="5423083" y="5733256"/>
              <a:chExt cx="7059903" cy="412425"/>
            </a:xfrm>
          </p:grpSpPr>
          <p:sp>
            <p:nvSpPr>
              <p:cNvPr id="54" name="Rounded Rectangle 28"/>
              <p:cNvSpPr/>
              <p:nvPr>
                <p:custDataLst>
                  <p:tags r:id="rId11"/>
                </p:custDataLst>
              </p:nvPr>
            </p:nvSpPr>
            <p:spPr>
              <a:xfrm>
                <a:off x="5423083" y="5733256"/>
                <a:ext cx="7059903" cy="412115"/>
              </a:xfrm>
              <a:prstGeom prst="round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sz="675"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mn-ea"/>
                </a:endParaRPr>
              </a:p>
            </p:txBody>
          </p:sp>
          <p:sp>
            <p:nvSpPr>
              <p:cNvPr id="55" name="Rounded Rectangle 29"/>
              <p:cNvSpPr/>
              <p:nvPr>
                <p:custDataLst>
                  <p:tags r:id="rId12"/>
                </p:custDataLst>
              </p:nvPr>
            </p:nvSpPr>
            <p:spPr>
              <a:xfrm>
                <a:off x="5423085" y="5733257"/>
                <a:ext cx="1104169" cy="412424"/>
              </a:xfrm>
              <a:prstGeom prst="roundRect">
                <a:avLst/>
              </a:prstGeom>
              <a:gradFill>
                <a:gsLst>
                  <a:gs pos="0">
                    <a:srgbClr val="D74945"/>
                  </a:gs>
                  <a:gs pos="100000">
                    <a:srgbClr val="FF0000">
                      <a:shade val="100000"/>
                      <a:satMod val="115000"/>
                    </a:srgbClr>
                  </a:gs>
                </a:gsLst>
                <a:path path="circle">
                  <a:fillToRect t="100000" r="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sp>
          <p:nvSpPr>
            <p:cNvPr id="52" name="TextBox 59"/>
            <p:cNvSpPr>
              <a:spLocks noChangeArrowheads="1"/>
            </p:cNvSpPr>
            <p:nvPr>
              <p:custDataLst>
                <p:tags r:id="rId9"/>
              </p:custDataLst>
            </p:nvPr>
          </p:nvSpPr>
          <p:spPr bwMode="auto">
            <a:xfrm flipH="1">
              <a:off x="5285271" y="4514994"/>
              <a:ext cx="100811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350" b="0" i="0" u="none" strike="noStrike" kern="0" cap="none" spc="0" normalizeH="0" baseline="0" noProof="0" dirty="0" smtClean="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方正兰亭黑_GBK" panose="02000000000000000000" pitchFamily="2" charset="-122"/>
                </a:rPr>
                <a:t>第三</a:t>
              </a:r>
            </a:p>
          </p:txBody>
        </p:sp>
        <p:sp>
          <p:nvSpPr>
            <p:cNvPr id="53" name="TextBox 59"/>
            <p:cNvSpPr>
              <a:spLocks noChangeArrowheads="1"/>
            </p:cNvSpPr>
            <p:nvPr>
              <p:custDataLst>
                <p:tags r:id="rId10"/>
              </p:custDataLst>
            </p:nvPr>
          </p:nvSpPr>
          <p:spPr bwMode="auto">
            <a:xfrm flipH="1">
              <a:off x="6416732" y="4355562"/>
              <a:ext cx="5224780" cy="56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l" fontAlgn="base">
                <a:lnSpc>
                  <a:spcPct val="150000"/>
                </a:lnSpc>
                <a:spcBef>
                  <a:spcPct val="0"/>
                </a:spcBef>
                <a:spcAft>
                  <a:spcPct val="0"/>
                </a:spcAft>
                <a:defRPr/>
              </a:pPr>
              <a:r>
                <a:rPr lang="zh-CN" altLang="en-US" sz="1425" kern="0" dirty="0">
                  <a:solidFill>
                    <a:srgbClr val="C00000"/>
                  </a:solidFill>
                  <a:latin typeface="思源宋体 CN Heavy" panose="02020900000000000000" pitchFamily="18" charset="-122"/>
                  <a:ea typeface="思源宋体 CN Heavy" panose="02020900000000000000" pitchFamily="18" charset="-122"/>
                  <a:sym typeface="+mn-lt"/>
                </a:rPr>
                <a:t>违反中央八项规定精神具体表现</a:t>
              </a:r>
            </a:p>
          </p:txBody>
        </p:sp>
      </p:grpSp>
      <p:grpSp>
        <p:nvGrpSpPr>
          <p:cNvPr id="56" name="组合 55"/>
          <p:cNvGrpSpPr/>
          <p:nvPr>
            <p:custDataLst>
              <p:tags r:id="rId4"/>
            </p:custDataLst>
          </p:nvPr>
        </p:nvGrpSpPr>
        <p:grpSpPr>
          <a:xfrm>
            <a:off x="810598" y="3028709"/>
            <a:ext cx="5294927" cy="436439"/>
            <a:chOff x="5200072" y="4331855"/>
            <a:chExt cx="7059903" cy="581919"/>
          </a:xfrm>
        </p:grpSpPr>
        <p:grpSp>
          <p:nvGrpSpPr>
            <p:cNvPr id="57" name="组合 56"/>
            <p:cNvGrpSpPr/>
            <p:nvPr/>
          </p:nvGrpSpPr>
          <p:grpSpPr>
            <a:xfrm>
              <a:off x="5200072" y="4467322"/>
              <a:ext cx="7059903" cy="412425"/>
              <a:chOff x="5423083" y="5733256"/>
              <a:chExt cx="7059903" cy="412425"/>
            </a:xfrm>
          </p:grpSpPr>
          <p:sp>
            <p:nvSpPr>
              <p:cNvPr id="60" name="Rounded Rectangle 28"/>
              <p:cNvSpPr/>
              <p:nvPr>
                <p:custDataLst>
                  <p:tags r:id="rId7"/>
                </p:custDataLst>
              </p:nvPr>
            </p:nvSpPr>
            <p:spPr>
              <a:xfrm>
                <a:off x="5423083" y="5733256"/>
                <a:ext cx="7059903" cy="412115"/>
              </a:xfrm>
              <a:prstGeom prst="roundRect">
                <a:avLst/>
              </a:prstGeom>
              <a:noFill/>
              <a:ln w="9525" cap="flat" cmpd="sng" algn="ctr">
                <a:solidFill>
                  <a:sysClr val="window" lastClr="FFFFFF">
                    <a:lumMod val="85000"/>
                  </a:sysClr>
                </a:solid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sz="675" b="0" i="0" u="none" strike="noStrike" kern="0" cap="none" spc="0" normalizeH="0" baseline="0" noProof="0" dirty="0">
                  <a:ln>
                    <a:noFill/>
                  </a:ln>
                  <a:solidFill>
                    <a:prstClr val="black">
                      <a:lumMod val="65000"/>
                      <a:lumOff val="35000"/>
                    </a:prstClr>
                  </a:solidFill>
                  <a:effectLst/>
                  <a:uLnTx/>
                  <a:uFillTx/>
                  <a:latin typeface="思源宋体 CN Heavy" panose="02020900000000000000" pitchFamily="18" charset="-122"/>
                  <a:ea typeface="思源宋体 CN Heavy" panose="02020900000000000000" pitchFamily="18" charset="-122"/>
                  <a:cs typeface="+mn-ea"/>
                </a:endParaRPr>
              </a:p>
            </p:txBody>
          </p:sp>
          <p:sp>
            <p:nvSpPr>
              <p:cNvPr id="61" name="Rounded Rectangle 29"/>
              <p:cNvSpPr/>
              <p:nvPr>
                <p:custDataLst>
                  <p:tags r:id="rId8"/>
                </p:custDataLst>
              </p:nvPr>
            </p:nvSpPr>
            <p:spPr>
              <a:xfrm>
                <a:off x="5423085" y="5733257"/>
                <a:ext cx="1104169" cy="412424"/>
              </a:xfrm>
              <a:prstGeom prst="roundRect">
                <a:avLst/>
              </a:prstGeom>
              <a:gradFill>
                <a:gsLst>
                  <a:gs pos="0">
                    <a:srgbClr val="D74945"/>
                  </a:gs>
                  <a:gs pos="100000">
                    <a:srgbClr val="FF0000">
                      <a:shade val="100000"/>
                      <a:satMod val="115000"/>
                    </a:srgbClr>
                  </a:gs>
                </a:gsLst>
                <a:path path="circle">
                  <a:fillToRect t="100000" r="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ea"/>
                </a:endParaRPr>
              </a:p>
            </p:txBody>
          </p:sp>
        </p:grpSp>
        <p:sp>
          <p:nvSpPr>
            <p:cNvPr id="58" name="TextBox 59"/>
            <p:cNvSpPr>
              <a:spLocks noChangeArrowheads="1"/>
            </p:cNvSpPr>
            <p:nvPr>
              <p:custDataLst>
                <p:tags r:id="rId5"/>
              </p:custDataLst>
            </p:nvPr>
          </p:nvSpPr>
          <p:spPr bwMode="auto">
            <a:xfrm flipH="1">
              <a:off x="5285271" y="4514994"/>
              <a:ext cx="100811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1350" b="0" i="0" u="none" strike="noStrike" kern="0" cap="none" spc="0" normalizeH="0" baseline="0" noProof="0" dirty="0" smtClean="0">
                  <a:ln>
                    <a:noFill/>
                  </a:ln>
                  <a:solidFill>
                    <a:prstClr val="white"/>
                  </a:solidFill>
                  <a:effectLst/>
                  <a:uLnTx/>
                  <a:uFillTx/>
                  <a:latin typeface="思源宋体 CN Heavy" panose="02020900000000000000" pitchFamily="18" charset="-122"/>
                  <a:ea typeface="思源宋体 CN Heavy" panose="02020900000000000000" pitchFamily="18" charset="-122"/>
                  <a:cs typeface="+mn-ea"/>
                  <a:sym typeface="方正兰亭黑_GBK" panose="02000000000000000000" pitchFamily="2" charset="-122"/>
                </a:rPr>
                <a:t>第四</a:t>
              </a:r>
            </a:p>
          </p:txBody>
        </p:sp>
        <p:sp>
          <p:nvSpPr>
            <p:cNvPr id="59" name="TextBox 59"/>
            <p:cNvSpPr>
              <a:spLocks noChangeArrowheads="1"/>
            </p:cNvSpPr>
            <p:nvPr>
              <p:custDataLst>
                <p:tags r:id="rId6"/>
              </p:custDataLst>
            </p:nvPr>
          </p:nvSpPr>
          <p:spPr bwMode="auto">
            <a:xfrm flipH="1">
              <a:off x="6416732" y="4331855"/>
              <a:ext cx="5590540" cy="56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Arial" panose="020B0604020202020204" pitchFamily="34" charset="0"/>
                  <a:ea typeface="宋体" panose="02010600030101010101" pitchFamily="2" charset="-122"/>
                </a:defRPr>
              </a:lvl9pPr>
            </a:lstStyle>
            <a:p>
              <a:pPr algn="l" fontAlgn="base">
                <a:lnSpc>
                  <a:spcPct val="150000"/>
                </a:lnSpc>
                <a:spcBef>
                  <a:spcPct val="0"/>
                </a:spcBef>
                <a:spcAft>
                  <a:spcPct val="0"/>
                </a:spcAft>
                <a:defRPr/>
              </a:pPr>
              <a:r>
                <a:rPr lang="zh-CN" altLang="en-US" sz="1425" kern="0" dirty="0">
                  <a:solidFill>
                    <a:srgbClr val="C00000"/>
                  </a:solidFill>
                  <a:latin typeface="思源宋体 CN Heavy" panose="02020900000000000000" pitchFamily="18" charset="-122"/>
                  <a:ea typeface="思源宋体 CN Heavy" panose="02020900000000000000" pitchFamily="18" charset="-122"/>
                  <a:sym typeface="+mn-lt"/>
                </a:rPr>
                <a:t>相关党纪条规</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 presetClass="entr" presetSubtype="2" fill="hold" nodeType="withEffect" p14:presetBounceEnd="38000">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14:bounceEnd="38000">
                                          <p:cBhvr additive="base">
                                            <p:cTn id="13" dur="500" fill="hold"/>
                                            <p:tgtEl>
                                              <p:spTgt spid="38"/>
                                            </p:tgtEl>
                                            <p:attrNameLst>
                                              <p:attrName>ppt_x</p:attrName>
                                            </p:attrNameLst>
                                          </p:cBhvr>
                                          <p:tavLst>
                                            <p:tav tm="0">
                                              <p:val>
                                                <p:strVal val="1+#ppt_w/2"/>
                                              </p:val>
                                            </p:tav>
                                            <p:tav tm="100000">
                                              <p:val>
                                                <p:strVal val="#ppt_x"/>
                                              </p:val>
                                            </p:tav>
                                          </p:tavLst>
                                        </p:anim>
                                        <p:anim calcmode="lin" valueType="num" p14:bounceEnd="38000">
                                          <p:cBhvr additive="base">
                                            <p:cTn id="14" dur="500" fill="hold"/>
                                            <p:tgtEl>
                                              <p:spTgt spid="38"/>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2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2" presetClass="entr" presetSubtype="8" fill="hold" grpId="0" nodeType="withEffect">
                                      <p:stCondLst>
                                        <p:cond delay="2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0-#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0-#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p:tgtEl>
                                              <p:spTgt spid="37"/>
                                            </p:tgtEl>
                                            <p:attrNameLst>
                                              <p:attrName>ppt_y</p:attrName>
                                            </p:attrNameLst>
                                          </p:cBhvr>
                                          <p:tavLst>
                                            <p:tav tm="0">
                                              <p:val>
                                                <p:strVal val="#ppt_y+#ppt_h*1.125000"/>
                                              </p:val>
                                            </p:tav>
                                            <p:tav tm="100000">
                                              <p:val>
                                                <p:strVal val="#ppt_y"/>
                                              </p:val>
                                            </p:tav>
                                          </p:tavLst>
                                        </p:anim>
                                        <p:animEffect transition="in" filter="wipe(up)">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p:tgtEl>
                                              <p:spTgt spid="44"/>
                                            </p:tgtEl>
                                            <p:attrNameLst>
                                              <p:attrName>ppt_y</p:attrName>
                                            </p:attrNameLst>
                                          </p:cBhvr>
                                          <p:tavLst>
                                            <p:tav tm="0">
                                              <p:val>
                                                <p:strVal val="#ppt_y+#ppt_h*1.125000"/>
                                              </p:val>
                                            </p:tav>
                                            <p:tav tm="100000">
                                              <p:val>
                                                <p:strVal val="#ppt_y"/>
                                              </p:val>
                                            </p:tav>
                                          </p:tavLst>
                                        </p:anim>
                                        <p:animEffect transition="in" filter="wipe(up)">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base">
                                            <p:cTn id="44" dur="500"/>
                                            <p:tgtEl>
                                              <p:spTgt spid="50"/>
                                            </p:tgtEl>
                                            <p:attrNameLst>
                                              <p:attrName>ppt_y</p:attrName>
                                            </p:attrNameLst>
                                          </p:cBhvr>
                                          <p:tavLst>
                                            <p:tav tm="0">
                                              <p:val>
                                                <p:strVal val="#ppt_y+#ppt_h*1.125000"/>
                                              </p:val>
                                            </p:tav>
                                            <p:tav tm="100000">
                                              <p:val>
                                                <p:strVal val="#ppt_y"/>
                                              </p:val>
                                            </p:tav>
                                          </p:tavLst>
                                        </p:anim>
                                        <p:animEffect transition="in" filter="wipe(up)">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 calcmode="lin" valueType="num">
                                          <p:cBhvr additive="base">
                                            <p:cTn id="50" dur="500"/>
                                            <p:tgtEl>
                                              <p:spTgt spid="56"/>
                                            </p:tgtEl>
                                            <p:attrNameLst>
                                              <p:attrName>ppt_y</p:attrName>
                                            </p:attrNameLst>
                                          </p:cBhvr>
                                          <p:tavLst>
                                            <p:tav tm="0">
                                              <p:val>
                                                <p:strVal val="#ppt_y+#ppt_h*1.125000"/>
                                              </p:val>
                                            </p:tav>
                                            <p:tav tm="100000">
                                              <p:val>
                                                <p:strVal val="#ppt_y"/>
                                              </p:val>
                                            </p:tav>
                                          </p:tavLst>
                                        </p:anim>
                                        <p:animEffect transition="in" filter="wipe(up)">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5" grpId="0" bldLvl="0" animBg="1"/>
          <p:bldP spid="34"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 presetClass="entr" presetSubtype="2"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2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2" presetClass="entr" presetSubtype="8" fill="hold" grpId="0" nodeType="withEffect">
                                      <p:stCondLst>
                                        <p:cond delay="2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0-#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0-#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p:tgtEl>
                                              <p:spTgt spid="37"/>
                                            </p:tgtEl>
                                            <p:attrNameLst>
                                              <p:attrName>ppt_y</p:attrName>
                                            </p:attrNameLst>
                                          </p:cBhvr>
                                          <p:tavLst>
                                            <p:tav tm="0">
                                              <p:val>
                                                <p:strVal val="#ppt_y+#ppt_h*1.125000"/>
                                              </p:val>
                                            </p:tav>
                                            <p:tav tm="100000">
                                              <p:val>
                                                <p:strVal val="#ppt_y"/>
                                              </p:val>
                                            </p:tav>
                                          </p:tavLst>
                                        </p:anim>
                                        <p:animEffect transition="in" filter="wipe(up)">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p:tgtEl>
                                              <p:spTgt spid="44"/>
                                            </p:tgtEl>
                                            <p:attrNameLst>
                                              <p:attrName>ppt_y</p:attrName>
                                            </p:attrNameLst>
                                          </p:cBhvr>
                                          <p:tavLst>
                                            <p:tav tm="0">
                                              <p:val>
                                                <p:strVal val="#ppt_y+#ppt_h*1.125000"/>
                                              </p:val>
                                            </p:tav>
                                            <p:tav tm="100000">
                                              <p:val>
                                                <p:strVal val="#ppt_y"/>
                                              </p:val>
                                            </p:tav>
                                          </p:tavLst>
                                        </p:anim>
                                        <p:animEffect transition="in" filter="wipe(up)">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base">
                                            <p:cTn id="44" dur="500"/>
                                            <p:tgtEl>
                                              <p:spTgt spid="50"/>
                                            </p:tgtEl>
                                            <p:attrNameLst>
                                              <p:attrName>ppt_y</p:attrName>
                                            </p:attrNameLst>
                                          </p:cBhvr>
                                          <p:tavLst>
                                            <p:tav tm="0">
                                              <p:val>
                                                <p:strVal val="#ppt_y+#ppt_h*1.125000"/>
                                              </p:val>
                                            </p:tav>
                                            <p:tav tm="100000">
                                              <p:val>
                                                <p:strVal val="#ppt_y"/>
                                              </p:val>
                                            </p:tav>
                                          </p:tavLst>
                                        </p:anim>
                                        <p:animEffect transition="in" filter="wipe(up)">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 calcmode="lin" valueType="num">
                                          <p:cBhvr additive="base">
                                            <p:cTn id="50" dur="500"/>
                                            <p:tgtEl>
                                              <p:spTgt spid="56"/>
                                            </p:tgtEl>
                                            <p:attrNameLst>
                                              <p:attrName>ppt_y</p:attrName>
                                            </p:attrNameLst>
                                          </p:cBhvr>
                                          <p:tavLst>
                                            <p:tav tm="0">
                                              <p:val>
                                                <p:strVal val="#ppt_y+#ppt_h*1.125000"/>
                                              </p:val>
                                            </p:tav>
                                            <p:tav tm="100000">
                                              <p:val>
                                                <p:strVal val="#ppt_y"/>
                                              </p:val>
                                            </p:tav>
                                          </p:tavLst>
                                        </p:anim>
                                        <p:animEffect transition="in" filter="wipe(up)">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5" grpId="0" bldLvl="0" animBg="1"/>
          <p:bldP spid="34" grpId="0" bldLvl="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4"/>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5"/>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2" name="PA-1022156"/>
          <p:cNvSpPr/>
          <p:nvPr>
            <p:custDataLst>
              <p:tags r:id="rId2"/>
            </p:custDataLst>
          </p:nvPr>
        </p:nvSpPr>
        <p:spPr>
          <a:xfrm>
            <a:off x="753110" y="1785620"/>
            <a:ext cx="7562215" cy="714375"/>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违反接待管理规定，超标准、超范围接待或者借机大吃大喝，对直接责任者和领导责任者，情节较重的，给予警告或者严重警告处分；情节严重的，给予撤销党内职务处分。</a:t>
            </a:r>
          </a:p>
        </p:txBody>
      </p:sp>
      <p:sp>
        <p:nvSpPr>
          <p:cNvPr id="3" name="矩形: 圆角 27"/>
          <p:cNvSpPr/>
          <p:nvPr/>
        </p:nvSpPr>
        <p:spPr>
          <a:xfrm>
            <a:off x="828040" y="1264285"/>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第一百一十六条</a:t>
            </a:r>
          </a:p>
        </p:txBody>
      </p:sp>
      <p:sp>
        <p:nvSpPr>
          <p:cNvPr id="4" name="PA-1022156"/>
          <p:cNvSpPr/>
          <p:nvPr>
            <p:custDataLst>
              <p:tags r:id="rId3"/>
            </p:custDataLst>
          </p:nvPr>
        </p:nvSpPr>
        <p:spPr>
          <a:xfrm>
            <a:off x="753110" y="3454400"/>
            <a:ext cx="7562215" cy="1026160"/>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违反有关规定配备、购买、更换、装饰、使用公务交通工具或者有其他违反公务交通工具管理规定的行为，对直接责任者和领导责任者，情节较重的，给予警告或者严重警告处分；情节严重的，给予撤销党内职务或者留党察看处分。</a:t>
            </a:r>
          </a:p>
        </p:txBody>
      </p:sp>
      <p:sp>
        <p:nvSpPr>
          <p:cNvPr id="5" name="矩形: 圆角 27"/>
          <p:cNvSpPr/>
          <p:nvPr/>
        </p:nvSpPr>
        <p:spPr>
          <a:xfrm>
            <a:off x="828040" y="2933065"/>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第一百一十七条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4" grpId="0"/>
      <p:bldP spid="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3"/>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4"/>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四、相关党纪条规</a:t>
            </a:r>
          </a:p>
        </p:txBody>
      </p:sp>
      <p:sp>
        <p:nvSpPr>
          <p:cNvPr id="2" name="PA-1022156"/>
          <p:cNvSpPr/>
          <p:nvPr>
            <p:custDataLst>
              <p:tags r:id="rId2"/>
            </p:custDataLst>
          </p:nvPr>
        </p:nvSpPr>
        <p:spPr>
          <a:xfrm>
            <a:off x="753110" y="1785620"/>
            <a:ext cx="7562215" cy="1337945"/>
          </a:xfrm>
          <a:prstGeom prst="rect">
            <a:avLst/>
          </a:prstGeom>
        </p:spPr>
        <p:txBody>
          <a:bodyPr wrap="square">
            <a:spAutoFit/>
          </a:bodyPr>
          <a:lstStyle/>
          <a:p>
            <a:pPr algn="just">
              <a:lnSpc>
                <a:spcPct val="150000"/>
              </a:lnSpc>
            </a:pPr>
            <a:r>
              <a:rPr lang="zh-CN" altLang="en-US" sz="1350" dirty="0">
                <a:solidFill>
                  <a:schemeClr val="tx1">
                    <a:lumMod val="75000"/>
                    <a:lumOff val="25000"/>
                  </a:schemeClr>
                </a:solidFill>
                <a:latin typeface="思源黑体 CN Bold" panose="020B0800000000000000" charset="-122"/>
                <a:ea typeface="思源黑体 CN Bold" panose="020B0800000000000000" charset="-122"/>
                <a:cs typeface="思源黑体 CN Bold" panose="020B0800000000000000" charset="-122"/>
                <a:sym typeface="+mn-lt"/>
              </a:rPr>
              <a:t>违反办公用房管理等规定，有下列行为之一，对直接责任者和领导责任者，情节较重的，给予警告或者严重警告处分；情节严重的，给予撤销党内职务处分：（一）决定或者批准兴建、装修办公楼、培训中心等楼堂馆所；（二）超标准配备、使用办公用房；（三）未经批准租用、借用办公用房；（四）用公款包租、占用客房或者其他场所供个人使用；（五）其他违反办公用房管理等规定行为。</a:t>
            </a:r>
          </a:p>
        </p:txBody>
      </p:sp>
      <p:sp>
        <p:nvSpPr>
          <p:cNvPr id="3" name="矩形: 圆角 27"/>
          <p:cNvSpPr/>
          <p:nvPr/>
        </p:nvSpPr>
        <p:spPr>
          <a:xfrm>
            <a:off x="828040" y="1264285"/>
            <a:ext cx="1991995" cy="44958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sym typeface="字魂35号-经典雅黑" panose="02000000000000000000" pitchFamily="2" charset="-122"/>
              </a:rPr>
              <a:t>第一百一十九条</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A-102226"/>
          <p:cNvGrpSpPr/>
          <p:nvPr>
            <p:custDataLst>
              <p:tags r:id="rId1"/>
            </p:custDataLst>
          </p:nvPr>
        </p:nvGrpSpPr>
        <p:grpSpPr>
          <a:xfrm>
            <a:off x="1609279" y="1789345"/>
            <a:ext cx="5913281" cy="244774"/>
            <a:chOff x="1170035" y="1491630"/>
            <a:chExt cx="6740066" cy="255096"/>
          </a:xfrm>
          <a:solidFill>
            <a:srgbClr val="C00000"/>
          </a:solidFill>
        </p:grpSpPr>
        <p:grpSp>
          <p:nvGrpSpPr>
            <p:cNvPr id="11" name="组合 10"/>
            <p:cNvGrpSpPr/>
            <p:nvPr/>
          </p:nvGrpSpPr>
          <p:grpSpPr>
            <a:xfrm>
              <a:off x="4118171" y="1491630"/>
              <a:ext cx="887762" cy="255096"/>
              <a:chOff x="3965502" y="1879809"/>
              <a:chExt cx="1193100" cy="342834"/>
            </a:xfrm>
            <a:grpFill/>
          </p:grpSpPr>
          <p:sp>
            <p:nvSpPr>
              <p:cNvPr id="12" name="PA-dark-star-shape_15445"/>
              <p:cNvSpPr>
                <a:spLocks noChangeAspect="1"/>
              </p:cNvSpPr>
              <p:nvPr>
                <p:custDataLst>
                  <p:tags r:id="rId4"/>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3" name="PA-dark-star-shape_15445"/>
              <p:cNvSpPr>
                <a:spLocks noChangeAspect="1"/>
              </p:cNvSpPr>
              <p:nvPr>
                <p:custDataLst>
                  <p:tags r:id="rId5"/>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4" name="PA-dark-star-shape_15445"/>
              <p:cNvSpPr>
                <a:spLocks noChangeAspect="1"/>
              </p:cNvSpPr>
              <p:nvPr>
                <p:custDataLst>
                  <p:tags r:id="rId6"/>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5" name="PA-dark-star-shape_15445"/>
              <p:cNvSpPr>
                <a:spLocks noChangeAspect="1"/>
              </p:cNvSpPr>
              <p:nvPr>
                <p:custDataLst>
                  <p:tags r:id="rId7"/>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sp>
            <p:nvSpPr>
              <p:cNvPr id="16" name="PA-dark-star-shape_15445"/>
              <p:cNvSpPr>
                <a:spLocks noChangeAspect="1"/>
              </p:cNvSpPr>
              <p:nvPr>
                <p:custDataLst>
                  <p:tags r:id="rId8"/>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noFill/>
              </a:ln>
            </p:spPr>
          </p:sp>
        </p:grpSp>
        <p:grpSp>
          <p:nvGrpSpPr>
            <p:cNvPr id="17" name="组合 16"/>
            <p:cNvGrpSpPr/>
            <p:nvPr/>
          </p:nvGrpSpPr>
          <p:grpSpPr>
            <a:xfrm>
              <a:off x="1170035" y="1619178"/>
              <a:ext cx="6740066" cy="0"/>
              <a:chOff x="1170035" y="2082167"/>
              <a:chExt cx="6740066" cy="0"/>
            </a:xfrm>
            <a:grpFill/>
          </p:grpSpPr>
          <p:cxnSp>
            <p:nvCxnSpPr>
              <p:cNvPr id="18" name="PA-直接连接符 6"/>
              <p:cNvCxnSpPr/>
              <p:nvPr>
                <p:custDataLst>
                  <p:tags r:id="rId2"/>
                </p:custDataLst>
              </p:nvPr>
            </p:nvCxnSpPr>
            <p:spPr>
              <a:xfrm>
                <a:off x="5148064" y="2082167"/>
                <a:ext cx="2762037" cy="0"/>
              </a:xfrm>
              <a:prstGeom prst="line">
                <a:avLst/>
              </a:prstGeom>
              <a:grpFill/>
              <a:ln w="15875" cap="flat" cmpd="sng" algn="ctr">
                <a:solidFill>
                  <a:srgbClr val="E71E17"/>
                </a:solidFill>
                <a:prstDash val="solid"/>
                <a:miter lim="800000"/>
              </a:ln>
              <a:effectLst/>
            </p:spPr>
          </p:cxnSp>
          <p:cxnSp>
            <p:nvCxnSpPr>
              <p:cNvPr id="19" name="PA-直接连接符 7"/>
              <p:cNvCxnSpPr/>
              <p:nvPr>
                <p:custDataLst>
                  <p:tags r:id="rId3"/>
                </p:custDataLst>
              </p:nvPr>
            </p:nvCxnSpPr>
            <p:spPr>
              <a:xfrm>
                <a:off x="1170035" y="2082167"/>
                <a:ext cx="2825901" cy="0"/>
              </a:xfrm>
              <a:prstGeom prst="line">
                <a:avLst/>
              </a:prstGeom>
              <a:grpFill/>
              <a:ln w="15875" cap="flat" cmpd="sng" algn="ctr">
                <a:solidFill>
                  <a:srgbClr val="E71E17"/>
                </a:solidFill>
                <a:prstDash val="solid"/>
                <a:miter lim="800000"/>
              </a:ln>
              <a:effectLst/>
            </p:spPr>
          </p:cxnSp>
        </p:grpSp>
      </p:grpSp>
      <p:grpSp>
        <p:nvGrpSpPr>
          <p:cNvPr id="24" name="组合 23"/>
          <p:cNvGrpSpPr/>
          <p:nvPr/>
        </p:nvGrpSpPr>
        <p:grpSpPr>
          <a:xfrm>
            <a:off x="3517288" y="1049843"/>
            <a:ext cx="2154413" cy="550960"/>
            <a:chOff x="689186" y="2296781"/>
            <a:chExt cx="2533206" cy="583085"/>
          </a:xfrm>
        </p:grpSpPr>
        <p:sp>
          <p:nvSpPr>
            <p:cNvPr id="25" name="对角圆角矩形 24"/>
            <p:cNvSpPr/>
            <p:nvPr/>
          </p:nvSpPr>
          <p:spPr>
            <a:xfrm>
              <a:off x="935024" y="2360753"/>
              <a:ext cx="1917577" cy="519113"/>
            </a:xfrm>
            <a:prstGeom prst="round2DiagRect">
              <a:avLst>
                <a:gd name="adj1" fmla="val 50000"/>
                <a:gd name="adj2" fmla="val 0"/>
              </a:avLst>
            </a:prstGeom>
            <a:gradFill>
              <a:gsLst>
                <a:gs pos="89000">
                  <a:srgbClr val="C00000"/>
                </a:gs>
                <a:gs pos="35000">
                  <a:srgbClr val="FF3300"/>
                </a:gs>
              </a:gsLst>
              <a:lin ang="5400000" scaled="1"/>
            </a:gradFill>
            <a:ln w="25400" cap="flat" cmpd="sng" algn="ctr">
              <a:gradFill flip="none" rotWithShape="1">
                <a:gsLst>
                  <a:gs pos="0">
                    <a:srgbClr val="FFF200"/>
                  </a:gs>
                  <a:gs pos="45000">
                    <a:srgbClr val="FF7A00"/>
                  </a:gs>
                  <a:gs pos="70000">
                    <a:srgbClr val="FF0300"/>
                  </a:gs>
                  <a:gs pos="100000">
                    <a:srgbClr val="4D0808"/>
                  </a:gs>
                </a:gsLst>
                <a:lin ang="8100000" scaled="1"/>
                <a:tileRect/>
              </a:gradFill>
              <a:prstDash val="solid"/>
            </a:ln>
            <a:effectLst>
              <a:reflection blurRad="6350" stA="52000" endA="300" endPos="35000" dir="5400000" sy="-100000" algn="bl" rotWithShape="0"/>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6" name="五角星 25"/>
            <p:cNvSpPr/>
            <p:nvPr/>
          </p:nvSpPr>
          <p:spPr>
            <a:xfrm rot="20868462">
              <a:off x="802226" y="2296781"/>
              <a:ext cx="458994" cy="381068"/>
            </a:xfrm>
            <a:prstGeom prst="star5">
              <a:avLst/>
            </a:prstGeom>
            <a:gradFill flip="none" rotWithShape="1">
              <a:gsLst>
                <a:gs pos="17000">
                  <a:srgbClr val="FFF200"/>
                </a:gs>
                <a:gs pos="79000">
                  <a:srgbClr val="FF7A00"/>
                </a:gs>
              </a:gsLst>
              <a:path path="circle">
                <a:fillToRect l="50000" t="50000" r="50000" b="50000"/>
              </a:path>
              <a:tileRect/>
            </a:gradFill>
            <a:ln w="12700" cap="flat" cmpd="sng" algn="ctr">
              <a:solidFill>
                <a:srgbClr val="FFFF00"/>
              </a:solidFill>
              <a:prstDash val="solid"/>
            </a:ln>
            <a:effectLst>
              <a:outerShdw blurRad="38100" sx="102000" sy="102000" algn="ctr" rotWithShape="0">
                <a:prstClr val="black"/>
              </a:outerShdw>
            </a:effectLst>
          </p:spPr>
          <p:txBody>
            <a:bodyPr rtlCol="0" anchor="ctr"/>
            <a:lstStyle/>
            <a:p>
              <a:pPr algn="ctr" defTabSz="1218565">
                <a:defRPr/>
              </a:pPr>
              <a:endParaRPr lang="zh-CN" altLang="en-US" sz="1620" kern="0" smtClean="0">
                <a:solidFill>
                  <a:prstClr val="white"/>
                </a:solidFill>
                <a:cs typeface="+mn-ea"/>
                <a:sym typeface="思源黑体 CN Normal" panose="020B0400000000000000" pitchFamily="34" charset="-122"/>
              </a:endParaRPr>
            </a:p>
          </p:txBody>
        </p:sp>
        <p:sp>
          <p:nvSpPr>
            <p:cNvPr id="27" name="TextBox 495"/>
            <p:cNvSpPr txBox="1"/>
            <p:nvPr/>
          </p:nvSpPr>
          <p:spPr>
            <a:xfrm>
              <a:off x="689186" y="2408008"/>
              <a:ext cx="2533206" cy="432784"/>
            </a:xfrm>
            <a:prstGeom prst="rect">
              <a:avLst/>
            </a:prstGeom>
          </p:spPr>
          <p:txBody>
            <a:bodyPr wrap="square">
              <a:spAutoFit/>
            </a:bodyPr>
            <a:lstStyle>
              <a:defPPr>
                <a:defRPr lang="zh-CN"/>
              </a:defPPr>
              <a:lvl1pPr fontAlgn="base">
                <a:spcBef>
                  <a:spcPct val="0"/>
                </a:spcBef>
                <a:spcAft>
                  <a:spcPct val="0"/>
                </a:spcAft>
                <a:defRPr sz="3200" b="1" kern="0" cap="all">
                  <a:ln w="0">
                    <a:noFill/>
                  </a:ln>
                  <a:gradFill>
                    <a:gsLst>
                      <a:gs pos="0">
                        <a:srgbClr val="FF0000">
                          <a:tint val="75000"/>
                          <a:shade val="75000"/>
                          <a:satMod val="170000"/>
                        </a:srgbClr>
                      </a:gs>
                      <a:gs pos="49000">
                        <a:srgbClr val="FF0000">
                          <a:tint val="88000"/>
                          <a:shade val="65000"/>
                          <a:satMod val="172000"/>
                        </a:srgbClr>
                      </a:gs>
                      <a:gs pos="50000">
                        <a:srgbClr val="FF0000">
                          <a:shade val="65000"/>
                          <a:satMod val="130000"/>
                        </a:srgbClr>
                      </a:gs>
                      <a:gs pos="92000">
                        <a:srgbClr val="FF0000">
                          <a:shade val="50000"/>
                          <a:satMod val="120000"/>
                        </a:srgbClr>
                      </a:gs>
                      <a:gs pos="100000">
                        <a:srgbClr val="FF0000">
                          <a:shade val="48000"/>
                          <a:satMod val="120000"/>
                        </a:srgbClr>
                      </a:gs>
                    </a:gsLst>
                    <a:lin ang="5400000" scaled="0"/>
                  </a:gradFill>
                  <a:effectLst/>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algn="ctr" defTabSz="1218565">
                <a:defRPr/>
              </a:pPr>
              <a:r>
                <a:rPr lang="zh-CN" altLang="en-US" sz="2070" b="0" dirty="0" smtClean="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第一部</a:t>
              </a:r>
              <a:r>
                <a:rPr lang="zh-CN" altLang="en-US" sz="207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rPr>
                <a:t>分</a:t>
              </a:r>
              <a:endParaRPr lang="zh-CN" altLang="en-US" sz="1350" b="0" dirty="0">
                <a:solidFill>
                  <a:prstClr val="white"/>
                </a:solidFill>
                <a:latin typeface="思源宋体 CN Heavy" panose="02020900000000000000" pitchFamily="18" charset="-122"/>
                <a:ea typeface="思源宋体 CN Heavy" panose="02020900000000000000" pitchFamily="18" charset="-122"/>
                <a:cs typeface="+mn-ea"/>
                <a:sym typeface="思源黑体 CN Normal" panose="020B0400000000000000" pitchFamily="34" charset="-122"/>
              </a:endParaRPr>
            </a:p>
          </p:txBody>
        </p:sp>
      </p:grpSp>
      <p:pic>
        <p:nvPicPr>
          <p:cNvPr id="2" name="图片 1" descr="图形1"/>
          <p:cNvPicPr>
            <a:picLocks noChangeAspect="1"/>
          </p:cNvPicPr>
          <p:nvPr userDrawn="1"/>
        </p:nvPicPr>
        <p:blipFill>
          <a:blip r:embed="rId11"/>
          <a:stretch>
            <a:fillRect/>
          </a:stretch>
        </p:blipFill>
        <p:spPr>
          <a:xfrm flipH="1">
            <a:off x="7139940" y="947738"/>
            <a:ext cx="999173" cy="563880"/>
          </a:xfrm>
          <a:prstGeom prst="rect">
            <a:avLst/>
          </a:prstGeom>
        </p:spPr>
      </p:pic>
      <p:pic>
        <p:nvPicPr>
          <p:cNvPr id="7" name="图片 6"/>
          <p:cNvPicPr>
            <a:picLocks noChangeAspect="1"/>
          </p:cNvPicPr>
          <p:nvPr/>
        </p:nvPicPr>
        <p:blipFill rotWithShape="1">
          <a:blip r:embed="rId12">
            <a:extLst>
              <a:ext uri="{28A0092B-C50C-407E-A947-70E740481C1C}">
                <a14:useLocalDpi xmlns:a14="http://schemas.microsoft.com/office/drawing/2010/main" val="0"/>
              </a:ext>
            </a:extLst>
          </a:blip>
          <a:srcRect t="31234"/>
          <a:stretch>
            <a:fillRect/>
          </a:stretch>
        </p:blipFill>
        <p:spPr>
          <a:xfrm>
            <a:off x="0" y="-11062"/>
            <a:ext cx="4141142" cy="1737086"/>
          </a:xfrm>
          <a:prstGeom prst="rect">
            <a:avLst/>
          </a:prstGeom>
        </p:spPr>
      </p:pic>
      <p:sp>
        <p:nvSpPr>
          <p:cNvPr id="31" name="文本框 3"/>
          <p:cNvSpPr>
            <a:spLocks noChangeArrowheads="1"/>
          </p:cNvSpPr>
          <p:nvPr/>
        </p:nvSpPr>
        <p:spPr bwMode="auto">
          <a:xfrm>
            <a:off x="135880" y="2212692"/>
            <a:ext cx="9310391" cy="579120"/>
          </a:xfrm>
          <a:prstGeom prst="rect">
            <a:avLst/>
          </a:prstGeom>
          <a:noFill/>
          <a:ln>
            <a:noFill/>
          </a:ln>
        </p:spPr>
        <p:txBody>
          <a:bodyPr wrap="square" lIns="25566" tIns="12783" rIns="25566" bIns="12783">
            <a:spAutoFit/>
          </a:bodyPr>
          <a:lstStyle/>
          <a:p>
            <a:pPr lvl="0" algn="ctr">
              <a:defRPr/>
            </a:pPr>
            <a:r>
              <a:rPr kumimoji="0" lang="zh-CN" altLang="en-US" sz="3600" i="0" u="none" strike="noStrike" kern="1200" cap="none" spc="0" normalizeH="0" baseline="0" dirty="0">
                <a:gradFill flip="none" rotWithShape="1">
                  <a:gsLst>
                    <a:gs pos="0">
                      <a:srgbClr val="EE0000"/>
                    </a:gs>
                    <a:gs pos="31000">
                      <a:srgbClr val="F83934"/>
                    </a:gs>
                    <a:gs pos="50000">
                      <a:srgbClr val="FF0000">
                        <a:shade val="67500"/>
                        <a:satMod val="115000"/>
                      </a:srgbClr>
                    </a:gs>
                    <a:gs pos="100000">
                      <a:srgbClr val="FF0000">
                        <a:shade val="100000"/>
                        <a:satMod val="115000"/>
                      </a:srgbClr>
                    </a:gs>
                  </a:gsLst>
                  <a:path path="circle">
                    <a:fillToRect t="100000" r="100000"/>
                  </a:path>
                  <a:tileRect l="-100000" b="-100000"/>
                </a:gradFill>
                <a:effectLst>
                  <a:glow rad="88900">
                    <a:srgbClr val="FFFFFF"/>
                  </a:glow>
                </a:effectLst>
                <a:latin typeface="微软雅黑 Light" panose="020B0502040204020203" charset="-122"/>
                <a:ea typeface="思源宋体 CN Heavy" panose="02020900000000000000" pitchFamily="18" charset="-122"/>
                <a:sym typeface="+mn-lt"/>
              </a:rPr>
              <a:t>什么是中央八项规定？</a:t>
            </a:r>
          </a:p>
        </p:txBody>
      </p:sp>
    </p:spTree>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advClick="0" advTm="1000">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par>
                          <p:cTn id="10" fill="hold">
                            <p:stCondLst>
                              <p:cond delay="500"/>
                            </p:stCondLst>
                            <p:childTnLst>
                              <p:par>
                                <p:cTn id="11" presetID="6" presetClass="emph" presetSubtype="0" fill="hold" nodeType="afterEffect">
                                  <p:stCondLst>
                                    <p:cond delay="0"/>
                                  </p:stCondLst>
                                  <p:childTnLst>
                                    <p:animScale>
                                      <p:cBhvr>
                                        <p:cTn id="12" dur="100" fill="hold"/>
                                        <p:tgtEl>
                                          <p:spTgt spid="24"/>
                                        </p:tgtEl>
                                      </p:cBhvr>
                                      <p:by x="115000" y="115000"/>
                                    </p:animScale>
                                  </p:childTnLst>
                                </p:cTn>
                              </p:par>
                              <p:par>
                                <p:cTn id="13" presetID="6" presetClass="emph" presetSubtype="0" fill="hold" nodeType="withEffect">
                                  <p:stCondLst>
                                    <p:cond delay="200"/>
                                  </p:stCondLst>
                                  <p:childTnLst>
                                    <p:animScale>
                                      <p:cBhvr>
                                        <p:cTn id="14" dur="100" fill="hold"/>
                                        <p:tgtEl>
                                          <p:spTgt spid="24"/>
                                        </p:tgtEl>
                                      </p:cBhvr>
                                      <p:by x="85000" y="85000"/>
                                    </p:animScale>
                                  </p:childTnLst>
                                </p:cTn>
                              </p:par>
                            </p:childTnLst>
                          </p:cTn>
                        </p:par>
                        <p:par>
                          <p:cTn id="15" fill="hold">
                            <p:stCondLst>
                              <p:cond delay="1000"/>
                            </p:stCondLst>
                            <p:childTnLst>
                              <p:par>
                                <p:cTn id="16" presetID="6" presetClass="emph" presetSubtype="0" fill="hold" nodeType="afterEffect">
                                  <p:stCondLst>
                                    <p:cond delay="0"/>
                                  </p:stCondLst>
                                  <p:childTnLst>
                                    <p:animScale>
                                      <p:cBhvr>
                                        <p:cTn id="17" dur="100" fill="hold"/>
                                        <p:tgtEl>
                                          <p:spTgt spid="24"/>
                                        </p:tgtEl>
                                      </p:cBhvr>
                                      <p:by x="105000" y="105000"/>
                                    </p:animScale>
                                  </p:childTnLst>
                                </p:cTn>
                              </p:par>
                              <p:par>
                                <p:cTn id="18" presetID="6" presetClass="emph" presetSubtype="0" fill="hold" nodeType="withEffect">
                                  <p:stCondLst>
                                    <p:cond delay="200"/>
                                  </p:stCondLst>
                                  <p:childTnLst>
                                    <p:animScale>
                                      <p:cBhvr>
                                        <p:cTn id="19" dur="100" fill="hold"/>
                                        <p:tgtEl>
                                          <p:spTgt spid="24"/>
                                        </p:tgtEl>
                                      </p:cBhvr>
                                      <p:by x="95000" y="95000"/>
                                    </p:animScale>
                                  </p:childTnLst>
                                </p:cTn>
                              </p:par>
                            </p:childTnLst>
                          </p:cTn>
                        </p:par>
                        <p:par>
                          <p:cTn id="20" fill="hold">
                            <p:stCondLst>
                              <p:cond delay="1500"/>
                            </p:stCondLst>
                            <p:childTnLst>
                              <p:par>
                                <p:cTn id="21" presetID="16" presetClass="entr" presetSubtype="21"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3" presetClass="entr" presetSubtype="528" fill="hold" grpId="0" nodeType="withEffect">
                                  <p:stCondLst>
                                    <p:cond delay="900"/>
                                  </p:stCondLst>
                                  <p:iterate type="lt">
                                    <p:tmPct val="10000"/>
                                  </p:iterate>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ppt_x</p:attrName>
                                        </p:attrNameLst>
                                      </p:cBhvr>
                                      <p:tavLst>
                                        <p:tav tm="0">
                                          <p:val>
                                            <p:fltVal val="0.5"/>
                                          </p:val>
                                        </p:tav>
                                        <p:tav tm="100000">
                                          <p:val>
                                            <p:strVal val="#ppt_x"/>
                                          </p:val>
                                        </p:tav>
                                      </p:tavLst>
                                    </p:anim>
                                    <p:anim calcmode="lin" valueType="num">
                                      <p:cBhvr>
                                        <p:cTn id="40" dur="1000" fill="hold"/>
                                        <p:tgtEl>
                                          <p:spTgt spid="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2"/>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3"/>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一、什么是中央八项规定？</a:t>
            </a:r>
          </a:p>
        </p:txBody>
      </p:sp>
      <p:grpSp>
        <p:nvGrpSpPr>
          <p:cNvPr id="3" name="组合 2"/>
          <p:cNvGrpSpPr/>
          <p:nvPr/>
        </p:nvGrpSpPr>
        <p:grpSpPr>
          <a:xfrm>
            <a:off x="2409135" y="1299788"/>
            <a:ext cx="6184796" cy="3120390"/>
            <a:chOff x="3313403" y="3605969"/>
            <a:chExt cx="8246394" cy="4160520"/>
          </a:xfrm>
        </p:grpSpPr>
        <p:grpSp>
          <p:nvGrpSpPr>
            <p:cNvPr id="4" name="组合 3"/>
            <p:cNvGrpSpPr/>
            <p:nvPr/>
          </p:nvGrpSpPr>
          <p:grpSpPr>
            <a:xfrm>
              <a:off x="6111825" y="3605969"/>
              <a:ext cx="5447972" cy="853440"/>
              <a:chOff x="5817716" y="4625597"/>
              <a:chExt cx="5447972" cy="853440"/>
            </a:xfrm>
          </p:grpSpPr>
          <p:sp>
            <p:nvSpPr>
              <p:cNvPr id="5" name="Rectangle 11"/>
              <p:cNvSpPr>
                <a:spLocks noChangeArrowheads="1"/>
              </p:cNvSpPr>
              <p:nvPr/>
            </p:nvSpPr>
            <p:spPr bwMode="auto">
              <a:xfrm flipH="1">
                <a:off x="6328256" y="4790697"/>
                <a:ext cx="4802293" cy="565573"/>
              </a:xfrm>
              <a:prstGeom prst="roundRect">
                <a:avLst>
                  <a:gd name="adj" fmla="val 45512"/>
                </a:avLst>
              </a:prstGeom>
              <a:gradFill>
                <a:gsLst>
                  <a:gs pos="0">
                    <a:srgbClr val="C30F0F">
                      <a:lumMod val="90000"/>
                      <a:lumOff val="10000"/>
                    </a:srgbClr>
                  </a:gs>
                  <a:gs pos="45000">
                    <a:srgbClr val="C30F0F"/>
                  </a:gs>
                </a:gsLst>
                <a:lin ang="5400000" scaled="1"/>
              </a:gradFill>
              <a:ln w="12700" cap="flat" cmpd="sng" algn="ctr">
                <a:noFill/>
                <a:prstDash val="solid"/>
                <a:miter lim="800000"/>
              </a:ln>
              <a:effectLst>
                <a:outerShdw blurRad="254000" dist="101600" dir="5400000" algn="ctr" rotWithShape="0">
                  <a:srgbClr val="C30F0F">
                    <a:alpha val="23000"/>
                  </a:srgbClr>
                </a:outerShdw>
              </a:effectLst>
            </p:spPr>
            <p:txBody>
              <a:bodyPr lIns="729000" rtlCol="0" anchor="ctr"/>
              <a:lstStyle/>
              <a:p>
                <a:pPr lvl="0">
                  <a:defRPr/>
                </a:pPr>
                <a:endParaRPr kumimoji="0" lang="zh-CN" sz="1350" b="1" i="0" u="none" strike="noStrike" kern="0" cap="none" spc="0" normalizeH="0" baseline="0" noProof="0" dirty="0">
                  <a:ln w="19050">
                    <a:noFill/>
                  </a:ln>
                  <a:solidFill>
                    <a:schemeClr val="bg1"/>
                  </a:solidFill>
                  <a:effectLst/>
                  <a:uLnTx/>
                  <a:uFillTx/>
                  <a:cs typeface="+mn-ea"/>
                  <a:sym typeface="+mn-lt"/>
                </a:endParaRPr>
              </a:p>
            </p:txBody>
          </p:sp>
          <p:grpSp>
            <p:nvGrpSpPr>
              <p:cNvPr id="8" name="组合 7"/>
              <p:cNvGrpSpPr/>
              <p:nvPr/>
            </p:nvGrpSpPr>
            <p:grpSpPr>
              <a:xfrm>
                <a:off x="10526159" y="4625597"/>
                <a:ext cx="739529" cy="853440"/>
                <a:chOff x="3835400" y="1789113"/>
                <a:chExt cx="1468438" cy="1565275"/>
              </a:xfrm>
            </p:grpSpPr>
            <p:sp>
              <p:nvSpPr>
                <p:cNvPr id="9" name="Freeform 5"/>
                <p:cNvSpPr/>
                <p:nvPr/>
              </p:nvSpPr>
              <p:spPr bwMode="auto">
                <a:xfrm>
                  <a:off x="40052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5" y="366"/>
                        <a:pt x="260" y="366"/>
                      </a:cubicBezTo>
                      <a:cubicBezTo>
                        <a:pt x="0" y="366"/>
                        <a:pt x="0" y="366"/>
                        <a:pt x="0" y="366"/>
                      </a:cubicBezTo>
                      <a:cubicBezTo>
                        <a:pt x="0" y="0"/>
                        <a:pt x="0" y="0"/>
                        <a:pt x="0" y="0"/>
                      </a:cubicBezTo>
                      <a:cubicBezTo>
                        <a:pt x="260" y="0"/>
                        <a:pt x="260" y="0"/>
                        <a:pt x="260" y="0"/>
                      </a:cubicBezTo>
                      <a:cubicBezTo>
                        <a:pt x="285" y="0"/>
                        <a:pt x="304" y="20"/>
                        <a:pt x="304" y="44"/>
                      </a:cubicBezTo>
                      <a:lnTo>
                        <a:pt x="304" y="322"/>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10" name="Freeform 6"/>
                <p:cNvSpPr/>
                <p:nvPr/>
              </p:nvSpPr>
              <p:spPr bwMode="auto">
                <a:xfrm flipH="1">
                  <a:off x="3967163" y="1789113"/>
                  <a:ext cx="1298575" cy="1565275"/>
                </a:xfrm>
                <a:custGeom>
                  <a:avLst/>
                  <a:gdLst>
                    <a:gd name="T0" fmla="*/ 304 w 304"/>
                    <a:gd name="T1" fmla="*/ 322 h 366"/>
                    <a:gd name="T2" fmla="*/ 260 w 304"/>
                    <a:gd name="T3" fmla="*/ 366 h 366"/>
                    <a:gd name="T4" fmla="*/ 0 w 304"/>
                    <a:gd name="T5" fmla="*/ 366 h 366"/>
                    <a:gd name="T6" fmla="*/ 0 w 304"/>
                    <a:gd name="T7" fmla="*/ 0 h 366"/>
                    <a:gd name="T8" fmla="*/ 260 w 304"/>
                    <a:gd name="T9" fmla="*/ 0 h 366"/>
                    <a:gd name="T10" fmla="*/ 304 w 304"/>
                    <a:gd name="T11" fmla="*/ 44 h 366"/>
                    <a:gd name="T12" fmla="*/ 304 w 304"/>
                    <a:gd name="T13" fmla="*/ 322 h 366"/>
                  </a:gdLst>
                  <a:ahLst/>
                  <a:cxnLst>
                    <a:cxn ang="0">
                      <a:pos x="T0" y="T1"/>
                    </a:cxn>
                    <a:cxn ang="0">
                      <a:pos x="T2" y="T3"/>
                    </a:cxn>
                    <a:cxn ang="0">
                      <a:pos x="T4" y="T5"/>
                    </a:cxn>
                    <a:cxn ang="0">
                      <a:pos x="T6" y="T7"/>
                    </a:cxn>
                    <a:cxn ang="0">
                      <a:pos x="T8" y="T9"/>
                    </a:cxn>
                    <a:cxn ang="0">
                      <a:pos x="T10" y="T11"/>
                    </a:cxn>
                    <a:cxn ang="0">
                      <a:pos x="T12" y="T13"/>
                    </a:cxn>
                  </a:cxnLst>
                  <a:rect l="0" t="0" r="r" b="b"/>
                  <a:pathLst>
                    <a:path w="304" h="366">
                      <a:moveTo>
                        <a:pt x="304" y="322"/>
                      </a:moveTo>
                      <a:cubicBezTo>
                        <a:pt x="304" y="347"/>
                        <a:pt x="284" y="366"/>
                        <a:pt x="260" y="366"/>
                      </a:cubicBezTo>
                      <a:cubicBezTo>
                        <a:pt x="0" y="366"/>
                        <a:pt x="0" y="366"/>
                        <a:pt x="0" y="366"/>
                      </a:cubicBezTo>
                      <a:cubicBezTo>
                        <a:pt x="0" y="0"/>
                        <a:pt x="0" y="0"/>
                        <a:pt x="0" y="0"/>
                      </a:cubicBezTo>
                      <a:cubicBezTo>
                        <a:pt x="260" y="0"/>
                        <a:pt x="260" y="0"/>
                        <a:pt x="260" y="0"/>
                      </a:cubicBezTo>
                      <a:cubicBezTo>
                        <a:pt x="284" y="0"/>
                        <a:pt x="304" y="20"/>
                        <a:pt x="304" y="44"/>
                      </a:cubicBezTo>
                      <a:lnTo>
                        <a:pt x="304" y="322"/>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11" name="Freeform 9"/>
                <p:cNvSpPr/>
                <p:nvPr/>
              </p:nvSpPr>
              <p:spPr bwMode="auto">
                <a:xfrm>
                  <a:off x="3835400" y="18399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16" name="Freeform 10"/>
                <p:cNvSpPr/>
                <p:nvPr/>
              </p:nvSpPr>
              <p:spPr bwMode="auto">
                <a:xfrm>
                  <a:off x="3835400" y="1976438"/>
                  <a:ext cx="234950" cy="73025"/>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23" name="Freeform 11"/>
                <p:cNvSpPr/>
                <p:nvPr/>
              </p:nvSpPr>
              <p:spPr bwMode="auto">
                <a:xfrm>
                  <a:off x="3835400" y="21177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33" name="Freeform 12"/>
                <p:cNvSpPr/>
                <p:nvPr/>
              </p:nvSpPr>
              <p:spPr bwMode="auto">
                <a:xfrm>
                  <a:off x="3835400" y="22590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34" name="Freeform 13"/>
                <p:cNvSpPr/>
                <p:nvPr/>
              </p:nvSpPr>
              <p:spPr bwMode="auto">
                <a:xfrm>
                  <a:off x="3835400" y="23971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35" name="Freeform 14"/>
                <p:cNvSpPr/>
                <p:nvPr/>
              </p:nvSpPr>
              <p:spPr bwMode="auto">
                <a:xfrm>
                  <a:off x="3835400" y="25368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36" name="Freeform 15"/>
                <p:cNvSpPr/>
                <p:nvPr/>
              </p:nvSpPr>
              <p:spPr bwMode="auto">
                <a:xfrm>
                  <a:off x="3835400" y="26781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37" name="Freeform 16"/>
                <p:cNvSpPr/>
                <p:nvPr/>
              </p:nvSpPr>
              <p:spPr bwMode="auto">
                <a:xfrm>
                  <a:off x="3835400" y="28162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38" name="Freeform 17"/>
                <p:cNvSpPr/>
                <p:nvPr/>
              </p:nvSpPr>
              <p:spPr bwMode="auto">
                <a:xfrm>
                  <a:off x="3835400" y="2955926"/>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4"/>
                        <a:pt x="3" y="0"/>
                        <a:pt x="8" y="0"/>
                      </a:cubicBezTo>
                      <a:cubicBezTo>
                        <a:pt x="46" y="0"/>
                        <a:pt x="46" y="0"/>
                        <a:pt x="46" y="0"/>
                      </a:cubicBezTo>
                      <a:cubicBezTo>
                        <a:pt x="51" y="0"/>
                        <a:pt x="55" y="4"/>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39" name="Freeform 18"/>
                <p:cNvSpPr/>
                <p:nvPr/>
              </p:nvSpPr>
              <p:spPr bwMode="auto">
                <a:xfrm>
                  <a:off x="3835400" y="3097213"/>
                  <a:ext cx="234950" cy="73025"/>
                </a:xfrm>
                <a:custGeom>
                  <a:avLst/>
                  <a:gdLst>
                    <a:gd name="T0" fmla="*/ 55 w 55"/>
                    <a:gd name="T1" fmla="*/ 8 h 17"/>
                    <a:gd name="T2" fmla="*/ 46 w 55"/>
                    <a:gd name="T3" fmla="*/ 17 h 17"/>
                    <a:gd name="T4" fmla="*/ 8 w 55"/>
                    <a:gd name="T5" fmla="*/ 17 h 17"/>
                    <a:gd name="T6" fmla="*/ 0 w 55"/>
                    <a:gd name="T7" fmla="*/ 8 h 17"/>
                    <a:gd name="T8" fmla="*/ 0 w 55"/>
                    <a:gd name="T9" fmla="*/ 8 h 17"/>
                    <a:gd name="T10" fmla="*/ 8 w 55"/>
                    <a:gd name="T11" fmla="*/ 0 h 17"/>
                    <a:gd name="T12" fmla="*/ 46 w 55"/>
                    <a:gd name="T13" fmla="*/ 0 h 17"/>
                    <a:gd name="T14" fmla="*/ 55 w 55"/>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8"/>
                      </a:moveTo>
                      <a:cubicBezTo>
                        <a:pt x="55" y="13"/>
                        <a:pt x="51" y="17"/>
                        <a:pt x="46" y="17"/>
                      </a:cubicBezTo>
                      <a:cubicBezTo>
                        <a:pt x="8" y="17"/>
                        <a:pt x="8" y="17"/>
                        <a:pt x="8" y="17"/>
                      </a:cubicBezTo>
                      <a:cubicBezTo>
                        <a:pt x="3" y="17"/>
                        <a:pt x="0" y="13"/>
                        <a:pt x="0" y="8"/>
                      </a:cubicBezTo>
                      <a:cubicBezTo>
                        <a:pt x="0" y="8"/>
                        <a:pt x="0" y="8"/>
                        <a:pt x="0" y="8"/>
                      </a:cubicBezTo>
                      <a:cubicBezTo>
                        <a:pt x="0" y="3"/>
                        <a:pt x="3" y="0"/>
                        <a:pt x="8" y="0"/>
                      </a:cubicBezTo>
                      <a:cubicBezTo>
                        <a:pt x="46" y="0"/>
                        <a:pt x="46" y="0"/>
                        <a:pt x="46" y="0"/>
                      </a:cubicBezTo>
                      <a:cubicBezTo>
                        <a:pt x="51" y="0"/>
                        <a:pt x="55" y="3"/>
                        <a:pt x="55" y="8"/>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sp>
              <p:nvSpPr>
                <p:cNvPr id="40" name="Freeform 19"/>
                <p:cNvSpPr/>
                <p:nvPr/>
              </p:nvSpPr>
              <p:spPr bwMode="auto">
                <a:xfrm>
                  <a:off x="3835400" y="3235326"/>
                  <a:ext cx="234950" cy="71438"/>
                </a:xfrm>
                <a:custGeom>
                  <a:avLst/>
                  <a:gdLst>
                    <a:gd name="T0" fmla="*/ 55 w 55"/>
                    <a:gd name="T1" fmla="*/ 9 h 17"/>
                    <a:gd name="T2" fmla="*/ 46 w 55"/>
                    <a:gd name="T3" fmla="*/ 17 h 17"/>
                    <a:gd name="T4" fmla="*/ 8 w 55"/>
                    <a:gd name="T5" fmla="*/ 17 h 17"/>
                    <a:gd name="T6" fmla="*/ 0 w 55"/>
                    <a:gd name="T7" fmla="*/ 9 h 17"/>
                    <a:gd name="T8" fmla="*/ 0 w 55"/>
                    <a:gd name="T9" fmla="*/ 9 h 17"/>
                    <a:gd name="T10" fmla="*/ 8 w 55"/>
                    <a:gd name="T11" fmla="*/ 0 h 17"/>
                    <a:gd name="T12" fmla="*/ 46 w 55"/>
                    <a:gd name="T13" fmla="*/ 0 h 17"/>
                    <a:gd name="T14" fmla="*/ 55 w 55"/>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7">
                      <a:moveTo>
                        <a:pt x="55" y="9"/>
                      </a:moveTo>
                      <a:cubicBezTo>
                        <a:pt x="55" y="13"/>
                        <a:pt x="51" y="17"/>
                        <a:pt x="46" y="17"/>
                      </a:cubicBezTo>
                      <a:cubicBezTo>
                        <a:pt x="8" y="17"/>
                        <a:pt x="8" y="17"/>
                        <a:pt x="8" y="17"/>
                      </a:cubicBezTo>
                      <a:cubicBezTo>
                        <a:pt x="3" y="17"/>
                        <a:pt x="0" y="13"/>
                        <a:pt x="0" y="9"/>
                      </a:cubicBezTo>
                      <a:cubicBezTo>
                        <a:pt x="0" y="9"/>
                        <a:pt x="0" y="9"/>
                        <a:pt x="0" y="9"/>
                      </a:cubicBezTo>
                      <a:cubicBezTo>
                        <a:pt x="0" y="4"/>
                        <a:pt x="3" y="0"/>
                        <a:pt x="8" y="0"/>
                      </a:cubicBezTo>
                      <a:cubicBezTo>
                        <a:pt x="46" y="0"/>
                        <a:pt x="46" y="0"/>
                        <a:pt x="46" y="0"/>
                      </a:cubicBezTo>
                      <a:cubicBezTo>
                        <a:pt x="51" y="0"/>
                        <a:pt x="55" y="4"/>
                        <a:pt x="55" y="9"/>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cs typeface="+mn-ea"/>
                    <a:sym typeface="+mn-lt"/>
                  </a:endParaRPr>
                </a:p>
              </p:txBody>
            </p:sp>
          </p:grpSp>
          <p:sp>
            <p:nvSpPr>
              <p:cNvPr id="41" name="文本框 40"/>
              <p:cNvSpPr txBox="1"/>
              <p:nvPr/>
            </p:nvSpPr>
            <p:spPr>
              <a:xfrm>
                <a:off x="5817716" y="4797470"/>
                <a:ext cx="4732866" cy="491067"/>
              </a:xfrm>
              <a:prstGeom prst="rect">
                <a:avLst/>
              </a:prstGeom>
              <a:noFill/>
            </p:spPr>
            <p:txBody>
              <a:bodyPr wrap="square" rtlCol="0">
                <a:spAutoFit/>
              </a:bodyPr>
              <a:lstStyle/>
              <a:p>
                <a:pPr algn="ctr"/>
                <a:r>
                  <a:rPr kumimoji="0" lang="en-US" altLang="zh-CN" b="1" i="0" u="none" strike="noStrike" kern="0" cap="none" spc="0" normalizeH="0" baseline="0" noProof="0" dirty="0">
                    <a:ln w="19050">
                      <a:noFill/>
                    </a:ln>
                    <a:solidFill>
                      <a:schemeClr val="bg1"/>
                    </a:solidFill>
                    <a:effectLst/>
                    <a:uLnTx/>
                    <a:uFillTx/>
                    <a:latin typeface="阿里巴巴普惠体 B" panose="00020600040101010101" charset="-122"/>
                    <a:ea typeface="阿里巴巴普惠体 B" panose="00020600040101010101" charset="-122"/>
                    <a:cs typeface="+mn-ea"/>
                    <a:sym typeface="+mn-lt"/>
                  </a:rPr>
                  <a:t>2012</a:t>
                </a:r>
                <a:r>
                  <a:rPr kumimoji="0" lang="zh-CN" altLang="en-US" b="1" i="0" u="none" strike="noStrike" kern="0" cap="none" spc="0" normalizeH="0" baseline="0" noProof="0" dirty="0">
                    <a:ln w="19050">
                      <a:noFill/>
                    </a:ln>
                    <a:solidFill>
                      <a:schemeClr val="bg1"/>
                    </a:solidFill>
                    <a:effectLst/>
                    <a:uLnTx/>
                    <a:uFillTx/>
                    <a:latin typeface="阿里巴巴普惠体 B" panose="00020600040101010101" charset="-122"/>
                    <a:ea typeface="阿里巴巴普惠体 B" panose="00020600040101010101" charset="-122"/>
                    <a:cs typeface="+mn-ea"/>
                    <a:sym typeface="+mn-lt"/>
                  </a:rPr>
                  <a:t>年</a:t>
                </a:r>
                <a:r>
                  <a:rPr kumimoji="0" lang="en-US" altLang="zh-CN" b="1" i="0" u="none" strike="noStrike" kern="0" cap="none" spc="0" normalizeH="0" baseline="0" noProof="0" dirty="0">
                    <a:ln w="19050">
                      <a:noFill/>
                    </a:ln>
                    <a:solidFill>
                      <a:schemeClr val="bg1"/>
                    </a:solidFill>
                    <a:effectLst/>
                    <a:uLnTx/>
                    <a:uFillTx/>
                    <a:latin typeface="阿里巴巴普惠体 B" panose="00020600040101010101" charset="-122"/>
                    <a:ea typeface="阿里巴巴普惠体 B" panose="00020600040101010101" charset="-122"/>
                    <a:cs typeface="+mn-ea"/>
                    <a:sym typeface="+mn-lt"/>
                  </a:rPr>
                  <a:t>12</a:t>
                </a:r>
                <a:r>
                  <a:rPr kumimoji="0" lang="zh-CN" altLang="en-US" b="1" i="0" u="none" strike="noStrike" kern="0" cap="none" spc="0" normalizeH="0" baseline="0" noProof="0" dirty="0">
                    <a:ln w="19050">
                      <a:noFill/>
                    </a:ln>
                    <a:solidFill>
                      <a:schemeClr val="bg1"/>
                    </a:solidFill>
                    <a:effectLst/>
                    <a:uLnTx/>
                    <a:uFillTx/>
                    <a:latin typeface="阿里巴巴普惠体 B" panose="00020600040101010101" charset="-122"/>
                    <a:ea typeface="阿里巴巴普惠体 B" panose="00020600040101010101" charset="-122"/>
                    <a:cs typeface="+mn-ea"/>
                    <a:sym typeface="+mn-lt"/>
                  </a:rPr>
                  <a:t>月</a:t>
                </a:r>
                <a:r>
                  <a:rPr kumimoji="0" lang="en-US" altLang="zh-CN" b="1" i="0" u="none" strike="noStrike" kern="0" cap="none" spc="0" normalizeH="0" baseline="0" noProof="0" dirty="0">
                    <a:ln w="19050">
                      <a:noFill/>
                    </a:ln>
                    <a:solidFill>
                      <a:schemeClr val="bg1"/>
                    </a:solidFill>
                    <a:effectLst/>
                    <a:uLnTx/>
                    <a:uFillTx/>
                    <a:latin typeface="阿里巴巴普惠体 B" panose="00020600040101010101" charset="-122"/>
                    <a:ea typeface="阿里巴巴普惠体 B" panose="00020600040101010101" charset="-122"/>
                    <a:cs typeface="+mn-ea"/>
                    <a:sym typeface="+mn-lt"/>
                  </a:rPr>
                  <a:t>4</a:t>
                </a:r>
                <a:r>
                  <a:rPr kumimoji="0" lang="zh-CN" altLang="en-US" b="1" i="0" u="none" strike="noStrike" kern="0" cap="none" spc="0" normalizeH="0" baseline="0" noProof="0" dirty="0">
                    <a:ln w="19050">
                      <a:noFill/>
                    </a:ln>
                    <a:solidFill>
                      <a:schemeClr val="bg1"/>
                    </a:solidFill>
                    <a:effectLst/>
                    <a:uLnTx/>
                    <a:uFillTx/>
                    <a:latin typeface="阿里巴巴普惠体 B" panose="00020600040101010101" charset="-122"/>
                    <a:ea typeface="阿里巴巴普惠体 B" panose="00020600040101010101" charset="-122"/>
                    <a:cs typeface="+mn-ea"/>
                    <a:sym typeface="+mn-lt"/>
                  </a:rPr>
                  <a:t>日，</a:t>
                </a:r>
              </a:p>
            </p:txBody>
          </p:sp>
        </p:grpSp>
        <p:sp>
          <p:nvSpPr>
            <p:cNvPr id="42" name="TextBox 9">
              <a:hlinkClick r:id="" action="ppaction://hlinkshowjump?jump=nextslide"/>
            </p:cNvPr>
            <p:cNvSpPr txBox="1"/>
            <p:nvPr/>
          </p:nvSpPr>
          <p:spPr>
            <a:xfrm flipH="1">
              <a:off x="3313403" y="4690549"/>
              <a:ext cx="8227906" cy="3075940"/>
            </a:xfrm>
            <a:prstGeom prst="rect">
              <a:avLst/>
            </a:prstGeom>
          </p:spPr>
          <p:txBody>
            <a:bodyPr wrap="square">
              <a:spAutoFit/>
            </a:bodyPr>
            <a:lstStyle>
              <a:defPPr>
                <a:defRPr lang="zh-CN"/>
              </a:defPPr>
              <a:lvl1pPr algn="dist" fontAlgn="base">
                <a:spcBef>
                  <a:spcPct val="0"/>
                </a:spcBef>
                <a:spcAft>
                  <a:spcPct val="0"/>
                </a:spcAft>
                <a:defRPr sz="2000" b="1">
                  <a:ln w="3175">
                    <a:noFill/>
                  </a:ln>
                  <a:gradFill>
                    <a:gsLst>
                      <a:gs pos="25000">
                        <a:srgbClr val="FF0000"/>
                      </a:gs>
                      <a:gs pos="100000">
                        <a:srgbClr val="BC000D">
                          <a:shade val="45000"/>
                          <a:satMod val="165000"/>
                        </a:srgbClr>
                      </a:gs>
                    </a:gsLst>
                    <a:lin ang="5400000"/>
                  </a:gradFill>
                  <a:latin typeface="微软雅黑" panose="020B0503020204020204" pitchFamily="34" charset="-122"/>
                  <a:ea typeface="微软雅黑" panose="020B0503020204020204" pitchFamily="34" charset="-122"/>
                </a:defRPr>
              </a:lvl1pPr>
              <a:lvl2pPr fontAlgn="base">
                <a:spcBef>
                  <a:spcPct val="0"/>
                </a:spcBef>
                <a:spcAft>
                  <a:spcPct val="0"/>
                </a:spcAft>
                <a:defRPr>
                  <a:latin typeface="Arial" panose="020B0604020202020204" pitchFamily="34" charset="0"/>
                  <a:ea typeface="宋体" panose="02010600030101010101" pitchFamily="2" charset="-122"/>
                </a:defRPr>
              </a:lvl2pPr>
              <a:lvl3pPr fontAlgn="base">
                <a:spcBef>
                  <a:spcPct val="0"/>
                </a:spcBef>
                <a:spcAft>
                  <a:spcPct val="0"/>
                </a:spcAft>
                <a:defRPr>
                  <a:latin typeface="Arial" panose="020B0604020202020204" pitchFamily="34" charset="0"/>
                  <a:ea typeface="宋体" panose="02010600030101010101" pitchFamily="2" charset="-122"/>
                </a:defRPr>
              </a:lvl3pPr>
              <a:lvl4pPr fontAlgn="base">
                <a:spcBef>
                  <a:spcPct val="0"/>
                </a:spcBef>
                <a:spcAft>
                  <a:spcPct val="0"/>
                </a:spcAft>
                <a:defRPr>
                  <a:latin typeface="Arial" panose="020B0604020202020204" pitchFamily="34" charset="0"/>
                  <a:ea typeface="宋体" panose="02010600030101010101" pitchFamily="2" charset="-122"/>
                </a:defRPr>
              </a:lvl4pPr>
              <a:lvl5pPr fontAlgn="base">
                <a:spcBef>
                  <a:spcPct val="0"/>
                </a:spcBef>
                <a:spcAft>
                  <a:spcPct val="0"/>
                </a:spcAft>
                <a:defRPr>
                  <a:latin typeface="Arial" panose="020B0604020202020204" pitchFamily="34" charset="0"/>
                  <a:ea typeface="宋体" panose="02010600030101010101" pitchFamily="2" charset="-122"/>
                </a:defRPr>
              </a:lvl5pPr>
              <a:lvl6pPr>
                <a:defRPr>
                  <a:latin typeface="Arial" panose="020B0604020202020204" pitchFamily="34" charset="0"/>
                  <a:ea typeface="宋体" panose="02010600030101010101" pitchFamily="2" charset="-122"/>
                </a:defRPr>
              </a:lvl6pPr>
              <a:lvl7pPr>
                <a:defRPr>
                  <a:latin typeface="Arial" panose="020B0604020202020204" pitchFamily="34" charset="0"/>
                  <a:ea typeface="宋体" panose="02010600030101010101" pitchFamily="2" charset="-122"/>
                </a:defRPr>
              </a:lvl7pPr>
              <a:lvl8pPr>
                <a:defRPr>
                  <a:latin typeface="Arial" panose="020B0604020202020204" pitchFamily="34" charset="0"/>
                  <a:ea typeface="宋体" panose="02010600030101010101" pitchFamily="2" charset="-122"/>
                </a:defRPr>
              </a:lvl8pPr>
              <a:lvl9pPr>
                <a:defRPr>
                  <a:latin typeface="Arial" panose="020B0604020202020204" pitchFamily="34" charset="0"/>
                  <a:ea typeface="宋体" panose="02010600030101010101" pitchFamily="2" charset="-122"/>
                </a:defRPr>
              </a:lvl9pPr>
            </a:lstStyle>
            <a:p>
              <a:pPr marL="571500" indent="-571500" algn="l" fontAlgn="auto">
                <a:lnSpc>
                  <a:spcPct val="150000"/>
                </a:lnSpc>
                <a:spcBef>
                  <a:spcPts val="0"/>
                </a:spcBef>
                <a:spcAft>
                  <a:spcPts val="0"/>
                </a:spcAft>
                <a:buFont typeface="Wingdings" panose="05000000000000000000" pitchFamily="2" charset="2"/>
                <a:buChar char="Ø"/>
                <a:defRPr/>
              </a:pPr>
              <a:r>
                <a:rPr lang="zh-CN" altLang="en-US" sz="1600" b="0" dirty="0">
                  <a:solidFill>
                    <a:schemeClr val="tx1"/>
                  </a:solidFill>
                  <a:uFillTx/>
                  <a:latin typeface="阿里巴巴普惠体 B" panose="00020600040101010101" charset="-122"/>
                  <a:ea typeface="阿里巴巴普惠体 B" panose="00020600040101010101" charset="-122"/>
                  <a:cs typeface="+mn-ea"/>
                  <a:sym typeface="+mn-lt"/>
                </a:rPr>
                <a:t>中共中央政治局召开会议，审议通过了《中央政治局关于改进工作作风、密切联系群众的八项规定》，因为其主要内容有八项，所以简称为</a:t>
              </a:r>
              <a:r>
                <a:rPr lang="en-US" altLang="zh-CN" sz="1600" b="0" dirty="0">
                  <a:solidFill>
                    <a:schemeClr val="tx1"/>
                  </a:solidFill>
                  <a:uFillTx/>
                  <a:latin typeface="阿里巴巴普惠体 B" panose="00020600040101010101" charset="-122"/>
                  <a:ea typeface="阿里巴巴普惠体 B" panose="00020600040101010101" charset="-122"/>
                  <a:cs typeface="+mn-ea"/>
                  <a:sym typeface="+mn-lt"/>
                </a:rPr>
                <a:t>“</a:t>
              </a:r>
              <a:r>
                <a:rPr lang="zh-CN" altLang="en-US" sz="1600" b="0" dirty="0">
                  <a:solidFill>
                    <a:schemeClr val="tx1"/>
                  </a:solidFill>
                  <a:uFillTx/>
                  <a:latin typeface="阿里巴巴普惠体 B" panose="00020600040101010101" charset="-122"/>
                  <a:ea typeface="阿里巴巴普惠体 B" panose="00020600040101010101" charset="-122"/>
                  <a:cs typeface="+mn-ea"/>
                  <a:sym typeface="+mn-lt"/>
                </a:rPr>
                <a:t>中央八项规定</a:t>
              </a:r>
              <a:r>
                <a:rPr lang="en-US" altLang="zh-CN" sz="1600" b="0" dirty="0">
                  <a:solidFill>
                    <a:schemeClr val="tx1"/>
                  </a:solidFill>
                  <a:uFillTx/>
                  <a:latin typeface="阿里巴巴普惠体 B" panose="00020600040101010101" charset="-122"/>
                  <a:ea typeface="阿里巴巴普惠体 B" panose="00020600040101010101" charset="-122"/>
                  <a:cs typeface="+mn-ea"/>
                  <a:sym typeface="+mn-lt"/>
                </a:rPr>
                <a:t>”</a:t>
              </a:r>
              <a:r>
                <a:rPr lang="zh-CN" altLang="en-US" sz="1600" b="0" dirty="0">
                  <a:solidFill>
                    <a:schemeClr val="tx1"/>
                  </a:solidFill>
                  <a:uFillTx/>
                  <a:latin typeface="阿里巴巴普惠体 B" panose="00020600040101010101" charset="-122"/>
                  <a:ea typeface="阿里巴巴普惠体 B" panose="00020600040101010101" charset="-122"/>
                  <a:cs typeface="+mn-ea"/>
                  <a:sym typeface="+mn-lt"/>
                </a:rPr>
                <a:t>。其内容包括：改进调查研究、精简会议活动、精简文件简报、规范出访活动、改进警卫工作、改进新闻报道、严格文稿发表、厉行勤俭节约等</a:t>
              </a:r>
              <a:r>
                <a:rPr lang="en-US" altLang="zh-CN" sz="1600" b="0" dirty="0">
                  <a:solidFill>
                    <a:schemeClr val="tx1"/>
                  </a:solidFill>
                  <a:uFillTx/>
                  <a:latin typeface="阿里巴巴普惠体 B" panose="00020600040101010101" charset="-122"/>
                  <a:ea typeface="阿里巴巴普惠体 B" panose="00020600040101010101" charset="-122"/>
                  <a:cs typeface="+mn-ea"/>
                  <a:sym typeface="+mn-lt"/>
                </a:rPr>
                <a:t>8</a:t>
              </a:r>
              <a:r>
                <a:rPr lang="zh-CN" altLang="en-US" sz="1600" b="0" dirty="0">
                  <a:solidFill>
                    <a:schemeClr val="tx1"/>
                  </a:solidFill>
                  <a:uFillTx/>
                  <a:latin typeface="阿里巴巴普惠体 B" panose="00020600040101010101" charset="-122"/>
                  <a:ea typeface="阿里巴巴普惠体 B" panose="00020600040101010101" charset="-122"/>
                  <a:cs typeface="+mn-ea"/>
                  <a:sym typeface="+mn-lt"/>
                </a:rPr>
                <a:t>个方面。</a:t>
              </a:r>
            </a:p>
          </p:txBody>
        </p:sp>
      </p:grpSp>
      <p:sp>
        <p:nvSpPr>
          <p:cNvPr id="43" name="KSO_Shape"/>
          <p:cNvSpPr/>
          <p:nvPr/>
        </p:nvSpPr>
        <p:spPr bwMode="auto">
          <a:xfrm>
            <a:off x="505460" y="2246630"/>
            <a:ext cx="1875790" cy="2040255"/>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sz="1350">
              <a:solidFill>
                <a:srgbClr val="A11752"/>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8"/>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9"/>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一、什么是中央八项规定？</a:t>
            </a:r>
          </a:p>
        </p:txBody>
      </p:sp>
      <p:sp>
        <p:nvSpPr>
          <p:cNvPr id="7" name="Aichitds14"/>
          <p:cNvSpPr/>
          <p:nvPr>
            <p:custDataLst>
              <p:tags r:id="rId2"/>
            </p:custDataLst>
          </p:nvPr>
        </p:nvSpPr>
        <p:spPr bwMode="auto">
          <a:xfrm>
            <a:off x="1846580" y="122491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Aichitds15"/>
          <p:cNvSpPr/>
          <p:nvPr>
            <p:custDataLst>
              <p:tags r:id="rId3"/>
            </p:custDataLst>
          </p:nvPr>
        </p:nvSpPr>
        <p:spPr>
          <a:xfrm>
            <a:off x="1043305" y="113157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文本框 69"/>
          <p:cNvSpPr txBox="1">
            <a:spLocks noChangeArrowheads="1"/>
          </p:cNvSpPr>
          <p:nvPr>
            <p:custDataLst>
              <p:tags r:id="rId4"/>
            </p:custDataLst>
          </p:nvPr>
        </p:nvSpPr>
        <p:spPr bwMode="auto">
          <a:xfrm>
            <a:off x="1096645" y="102806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1</a:t>
            </a:r>
          </a:p>
        </p:txBody>
      </p:sp>
      <p:sp>
        <p:nvSpPr>
          <p:cNvPr id="14" name="文本框 13"/>
          <p:cNvSpPr txBox="1"/>
          <p:nvPr/>
        </p:nvSpPr>
        <p:spPr>
          <a:xfrm>
            <a:off x="875030" y="1635760"/>
            <a:ext cx="7428230" cy="521970"/>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要改进调查研究，到基层调研要深入了解真实情况，总结经验、研究问题、解决困难、指导工作，向群众学习、向实践学习，多同群众座谈，多同干部谈心，多商量讨论，多解剖典型。</a:t>
            </a:r>
          </a:p>
        </p:txBody>
      </p:sp>
      <p:sp>
        <p:nvSpPr>
          <p:cNvPr id="25" name="Aichitds14"/>
          <p:cNvSpPr/>
          <p:nvPr>
            <p:custDataLst>
              <p:tags r:id="rId5"/>
            </p:custDataLst>
          </p:nvPr>
        </p:nvSpPr>
        <p:spPr bwMode="auto">
          <a:xfrm>
            <a:off x="1846580" y="259270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Aichitds15"/>
          <p:cNvSpPr/>
          <p:nvPr>
            <p:custDataLst>
              <p:tags r:id="rId6"/>
            </p:custDataLst>
          </p:nvPr>
        </p:nvSpPr>
        <p:spPr>
          <a:xfrm>
            <a:off x="1043305" y="249936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文本框 69"/>
          <p:cNvSpPr txBox="1">
            <a:spLocks noChangeArrowheads="1"/>
          </p:cNvSpPr>
          <p:nvPr>
            <p:custDataLst>
              <p:tags r:id="rId7"/>
            </p:custDataLst>
          </p:nvPr>
        </p:nvSpPr>
        <p:spPr bwMode="auto">
          <a:xfrm>
            <a:off x="1096645" y="239585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2</a:t>
            </a:r>
          </a:p>
        </p:txBody>
      </p:sp>
      <p:sp>
        <p:nvSpPr>
          <p:cNvPr id="28" name="文本框 27"/>
          <p:cNvSpPr txBox="1"/>
          <p:nvPr/>
        </p:nvSpPr>
        <p:spPr>
          <a:xfrm>
            <a:off x="875030" y="3003550"/>
            <a:ext cx="7428230" cy="953135"/>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要精简会议活动，切实改进会风，严格控制以中央名义召开的各类全国性会议和举行的重大活动，不开泛泛部署工作和提要求的会，未经中央批准一律不出席各类剪彩、奠基活动和庆祝会、纪念会、表彰会、博览会、研讨会及各类论坛；提高会议实效，开短会、讲短话，力戒空话、套话。</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8"/>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9"/>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一、什么是中央八项规定？</a:t>
            </a:r>
          </a:p>
        </p:txBody>
      </p:sp>
      <p:sp>
        <p:nvSpPr>
          <p:cNvPr id="7" name="Aichitds14"/>
          <p:cNvSpPr/>
          <p:nvPr>
            <p:custDataLst>
              <p:tags r:id="rId2"/>
            </p:custDataLst>
          </p:nvPr>
        </p:nvSpPr>
        <p:spPr bwMode="auto">
          <a:xfrm>
            <a:off x="1846580" y="122491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Aichitds15"/>
          <p:cNvSpPr/>
          <p:nvPr>
            <p:custDataLst>
              <p:tags r:id="rId3"/>
            </p:custDataLst>
          </p:nvPr>
        </p:nvSpPr>
        <p:spPr>
          <a:xfrm>
            <a:off x="1043305" y="113157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文本框 69"/>
          <p:cNvSpPr txBox="1">
            <a:spLocks noChangeArrowheads="1"/>
          </p:cNvSpPr>
          <p:nvPr>
            <p:custDataLst>
              <p:tags r:id="rId4"/>
            </p:custDataLst>
          </p:nvPr>
        </p:nvSpPr>
        <p:spPr bwMode="auto">
          <a:xfrm>
            <a:off x="1096645" y="102806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3</a:t>
            </a:r>
          </a:p>
        </p:txBody>
      </p:sp>
      <p:sp>
        <p:nvSpPr>
          <p:cNvPr id="14" name="文本框 13"/>
          <p:cNvSpPr txBox="1"/>
          <p:nvPr/>
        </p:nvSpPr>
        <p:spPr>
          <a:xfrm>
            <a:off x="875030" y="1635760"/>
            <a:ext cx="7428230" cy="306705"/>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精简文件简报，切实改进文风，没有实质内容、可发可不发的文件、简报一律不发。</a:t>
            </a:r>
          </a:p>
        </p:txBody>
      </p:sp>
      <p:sp>
        <p:nvSpPr>
          <p:cNvPr id="25" name="Aichitds14"/>
          <p:cNvSpPr/>
          <p:nvPr>
            <p:custDataLst>
              <p:tags r:id="rId5"/>
            </p:custDataLst>
          </p:nvPr>
        </p:nvSpPr>
        <p:spPr bwMode="auto">
          <a:xfrm>
            <a:off x="1846580" y="259270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Aichitds15"/>
          <p:cNvSpPr/>
          <p:nvPr>
            <p:custDataLst>
              <p:tags r:id="rId6"/>
            </p:custDataLst>
          </p:nvPr>
        </p:nvSpPr>
        <p:spPr>
          <a:xfrm>
            <a:off x="1043305" y="249936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文本框 69"/>
          <p:cNvSpPr txBox="1">
            <a:spLocks noChangeArrowheads="1"/>
          </p:cNvSpPr>
          <p:nvPr>
            <p:custDataLst>
              <p:tags r:id="rId7"/>
            </p:custDataLst>
          </p:nvPr>
        </p:nvSpPr>
        <p:spPr bwMode="auto">
          <a:xfrm>
            <a:off x="1096645" y="239585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4</a:t>
            </a:r>
          </a:p>
        </p:txBody>
      </p:sp>
      <p:sp>
        <p:nvSpPr>
          <p:cNvPr id="28" name="文本框 27"/>
          <p:cNvSpPr txBox="1"/>
          <p:nvPr/>
        </p:nvSpPr>
        <p:spPr>
          <a:xfrm>
            <a:off x="875030" y="3003550"/>
            <a:ext cx="7428230" cy="521970"/>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要规范出访活动，从外交工作大局需要出发合理安排出访活动，严格控制出访随行人员，严格按照规定乘坐交通工具，一般不安排中资机构、华侨华人、留学生代表等到机场迎送。</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8"/>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9"/>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一、什么是中央八项规定？</a:t>
            </a:r>
          </a:p>
        </p:txBody>
      </p:sp>
      <p:sp>
        <p:nvSpPr>
          <p:cNvPr id="7" name="Aichitds14"/>
          <p:cNvSpPr/>
          <p:nvPr>
            <p:custDataLst>
              <p:tags r:id="rId2"/>
            </p:custDataLst>
          </p:nvPr>
        </p:nvSpPr>
        <p:spPr bwMode="auto">
          <a:xfrm>
            <a:off x="1846580" y="122491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Aichitds15"/>
          <p:cNvSpPr/>
          <p:nvPr>
            <p:custDataLst>
              <p:tags r:id="rId3"/>
            </p:custDataLst>
          </p:nvPr>
        </p:nvSpPr>
        <p:spPr>
          <a:xfrm>
            <a:off x="1043305" y="113157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文本框 69"/>
          <p:cNvSpPr txBox="1">
            <a:spLocks noChangeArrowheads="1"/>
          </p:cNvSpPr>
          <p:nvPr>
            <p:custDataLst>
              <p:tags r:id="rId4"/>
            </p:custDataLst>
          </p:nvPr>
        </p:nvSpPr>
        <p:spPr bwMode="auto">
          <a:xfrm>
            <a:off x="1096645" y="102806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5</a:t>
            </a:r>
          </a:p>
        </p:txBody>
      </p:sp>
      <p:sp>
        <p:nvSpPr>
          <p:cNvPr id="14" name="文本框 13"/>
          <p:cNvSpPr txBox="1"/>
          <p:nvPr/>
        </p:nvSpPr>
        <p:spPr>
          <a:xfrm>
            <a:off x="875030" y="1635760"/>
            <a:ext cx="7428230" cy="521970"/>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要改进警卫工作，坚持有利于联系群众的原则，减少交通管制，一般情况下不得封路、不清场闭馆。</a:t>
            </a:r>
          </a:p>
        </p:txBody>
      </p:sp>
      <p:sp>
        <p:nvSpPr>
          <p:cNvPr id="25" name="Aichitds14"/>
          <p:cNvSpPr/>
          <p:nvPr>
            <p:custDataLst>
              <p:tags r:id="rId5"/>
            </p:custDataLst>
          </p:nvPr>
        </p:nvSpPr>
        <p:spPr bwMode="auto">
          <a:xfrm>
            <a:off x="1846580" y="259270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Aichitds15"/>
          <p:cNvSpPr/>
          <p:nvPr>
            <p:custDataLst>
              <p:tags r:id="rId6"/>
            </p:custDataLst>
          </p:nvPr>
        </p:nvSpPr>
        <p:spPr>
          <a:xfrm>
            <a:off x="1043305" y="249936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文本框 69"/>
          <p:cNvSpPr txBox="1">
            <a:spLocks noChangeArrowheads="1"/>
          </p:cNvSpPr>
          <p:nvPr>
            <p:custDataLst>
              <p:tags r:id="rId7"/>
            </p:custDataLst>
          </p:nvPr>
        </p:nvSpPr>
        <p:spPr bwMode="auto">
          <a:xfrm>
            <a:off x="1096645" y="239585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6</a:t>
            </a:r>
          </a:p>
        </p:txBody>
      </p:sp>
      <p:sp>
        <p:nvSpPr>
          <p:cNvPr id="28" name="文本框 27"/>
          <p:cNvSpPr txBox="1"/>
          <p:nvPr/>
        </p:nvSpPr>
        <p:spPr>
          <a:xfrm>
            <a:off x="875030" y="3003550"/>
            <a:ext cx="7428230" cy="521970"/>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要改进新闻报道，出席会议和活动应根据工作需要、新闻价值、社会效果决定是否报道，进一步压缩报道的数量、字数、时长。</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122555" y="206375"/>
            <a:ext cx="345440" cy="196850"/>
            <a:chOff x="4914900" y="1847394"/>
            <a:chExt cx="963005" cy="547859"/>
          </a:xfrm>
        </p:grpSpPr>
        <p:sp>
          <p:nvSpPr>
            <p:cNvPr id="108" name="箭头: V 形 10"/>
            <p:cNvSpPr/>
            <p:nvPr>
              <p:custDataLst>
                <p:tags r:id="rId10"/>
              </p:custDataLst>
            </p:nvPr>
          </p:nvSpPr>
          <p:spPr>
            <a:xfrm>
              <a:off x="4914900" y="1847394"/>
              <a:ext cx="547859" cy="547859"/>
            </a:xfrm>
            <a:prstGeom prst="chevron">
              <a:avLst/>
            </a:prstGeom>
            <a:solidFill>
              <a:srgbClr val="C00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109" name="箭头: V 形 11"/>
            <p:cNvSpPr/>
            <p:nvPr>
              <p:custDataLst>
                <p:tags r:id="rId11"/>
              </p:custDataLst>
            </p:nvPr>
          </p:nvSpPr>
          <p:spPr>
            <a:xfrm>
              <a:off x="5330046" y="1847394"/>
              <a:ext cx="547859" cy="547859"/>
            </a:xfrm>
            <a:prstGeom prst="chevron">
              <a:avLst/>
            </a:prstGeom>
            <a:solidFill>
              <a:srgbClr val="FFC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sp>
        <p:nvSpPr>
          <p:cNvPr id="110" name="标题 109"/>
          <p:cNvSpPr>
            <a:spLocks noGrp="1"/>
          </p:cNvSpPr>
          <p:nvPr>
            <p:ph type="title"/>
            <p:custDataLst>
              <p:tags r:id="rId1"/>
            </p:custDataLst>
          </p:nvPr>
        </p:nvSpPr>
        <p:spPr>
          <a:xfrm>
            <a:off x="505460" y="104140"/>
            <a:ext cx="8396605" cy="421640"/>
          </a:xfrm>
        </p:spPr>
        <p:txBody>
          <a:bodyPr>
            <a:normAutofit/>
          </a:bodyPr>
          <a:lstStyle/>
          <a:p>
            <a:pPr algn="l"/>
            <a:r>
              <a:rPr lang="zh-CN" altLang="en-US" sz="1800" b="1" dirty="0">
                <a:solidFill>
                  <a:srgbClr val="C00000"/>
                </a:solidFill>
                <a:latin typeface="微软雅黑 Light" panose="020B0502040204020203" charset="-122"/>
                <a:ea typeface="思源宋体 CN Heavy" panose="02020900000000000000" pitchFamily="18" charset="-122"/>
                <a:cs typeface="微软雅黑" panose="020B0503020204020204" pitchFamily="34" charset="-122"/>
                <a:sym typeface="+mn-lt"/>
              </a:rPr>
              <a:t>一、什么是中央八项规定？</a:t>
            </a:r>
          </a:p>
        </p:txBody>
      </p:sp>
      <p:sp>
        <p:nvSpPr>
          <p:cNvPr id="7" name="Aichitds14"/>
          <p:cNvSpPr/>
          <p:nvPr>
            <p:custDataLst>
              <p:tags r:id="rId2"/>
            </p:custDataLst>
          </p:nvPr>
        </p:nvSpPr>
        <p:spPr bwMode="auto">
          <a:xfrm>
            <a:off x="1846580" y="122491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Aichitds15"/>
          <p:cNvSpPr/>
          <p:nvPr>
            <p:custDataLst>
              <p:tags r:id="rId3"/>
            </p:custDataLst>
          </p:nvPr>
        </p:nvSpPr>
        <p:spPr>
          <a:xfrm>
            <a:off x="1043305" y="113157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文本框 69"/>
          <p:cNvSpPr txBox="1">
            <a:spLocks noChangeArrowheads="1"/>
          </p:cNvSpPr>
          <p:nvPr>
            <p:custDataLst>
              <p:tags r:id="rId4"/>
            </p:custDataLst>
          </p:nvPr>
        </p:nvSpPr>
        <p:spPr bwMode="auto">
          <a:xfrm>
            <a:off x="1096645" y="102806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7</a:t>
            </a:r>
          </a:p>
        </p:txBody>
      </p:sp>
      <p:sp>
        <p:nvSpPr>
          <p:cNvPr id="14" name="文本框 13"/>
          <p:cNvSpPr txBox="1"/>
          <p:nvPr>
            <p:custDataLst>
              <p:tags r:id="rId5"/>
            </p:custDataLst>
          </p:nvPr>
        </p:nvSpPr>
        <p:spPr>
          <a:xfrm>
            <a:off x="875030" y="1635760"/>
            <a:ext cx="7428230" cy="521970"/>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要严格文稿发表，除中央统一安排外，个人不公开出版著作、讲话单行本，不发贺信、贺电，不题词、题字。</a:t>
            </a:r>
          </a:p>
        </p:txBody>
      </p:sp>
      <p:sp>
        <p:nvSpPr>
          <p:cNvPr id="25" name="Aichitds14"/>
          <p:cNvSpPr/>
          <p:nvPr>
            <p:custDataLst>
              <p:tags r:id="rId6"/>
            </p:custDataLst>
          </p:nvPr>
        </p:nvSpPr>
        <p:spPr bwMode="auto">
          <a:xfrm>
            <a:off x="1846580" y="2592705"/>
            <a:ext cx="158750" cy="182245"/>
          </a:xfrm>
          <a:custGeom>
            <a:avLst/>
            <a:gdLst>
              <a:gd name="T0" fmla="*/ 2147483647 w 205"/>
              <a:gd name="T1" fmla="*/ 2147483647 h 234"/>
              <a:gd name="T2" fmla="*/ 2147483647 w 205"/>
              <a:gd name="T3" fmla="*/ 2147483647 h 234"/>
              <a:gd name="T4" fmla="*/ 2147483647 w 205"/>
              <a:gd name="T5" fmla="*/ 2147483647 h 234"/>
              <a:gd name="T6" fmla="*/ 0 w 205"/>
              <a:gd name="T7" fmla="*/ 2147483647 h 234"/>
              <a:gd name="T8" fmla="*/ 0 w 205"/>
              <a:gd name="T9" fmla="*/ 2147483647 h 234"/>
              <a:gd name="T10" fmla="*/ 0 w 205"/>
              <a:gd name="T11" fmla="*/ 2147483647 h 234"/>
              <a:gd name="T12" fmla="*/ 2147483647 w 205"/>
              <a:gd name="T13" fmla="*/ 2147483647 h 234"/>
              <a:gd name="T14" fmla="*/ 2147483647 w 205"/>
              <a:gd name="T15" fmla="*/ 2147483647 h 234"/>
              <a:gd name="T16" fmla="*/ 2147483647 w 205"/>
              <a:gd name="T17" fmla="*/ 2147483647 h 234"/>
              <a:gd name="T18" fmla="*/ 2147483647 w 205"/>
              <a:gd name="T19" fmla="*/ 214748364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234">
                <a:moveTo>
                  <a:pt x="194" y="127"/>
                </a:moveTo>
                <a:lnTo>
                  <a:pt x="106" y="178"/>
                </a:lnTo>
                <a:cubicBezTo>
                  <a:pt x="78" y="194"/>
                  <a:pt x="50" y="210"/>
                  <a:pt x="23" y="226"/>
                </a:cubicBezTo>
                <a:cubicBezTo>
                  <a:pt x="9" y="234"/>
                  <a:pt x="2" y="232"/>
                  <a:pt x="0" y="219"/>
                </a:cubicBezTo>
                <a:lnTo>
                  <a:pt x="0" y="117"/>
                </a:lnTo>
                <a:cubicBezTo>
                  <a:pt x="0" y="85"/>
                  <a:pt x="0" y="53"/>
                  <a:pt x="0" y="21"/>
                </a:cubicBezTo>
                <a:cubicBezTo>
                  <a:pt x="0" y="5"/>
                  <a:pt x="6" y="0"/>
                  <a:pt x="18" y="5"/>
                </a:cubicBezTo>
                <a:lnTo>
                  <a:pt x="106" y="56"/>
                </a:lnTo>
                <a:cubicBezTo>
                  <a:pt x="134" y="72"/>
                  <a:pt x="161" y="88"/>
                  <a:pt x="189" y="104"/>
                </a:cubicBezTo>
                <a:cubicBezTo>
                  <a:pt x="203" y="111"/>
                  <a:pt x="205" y="119"/>
                  <a:pt x="194" y="127"/>
                </a:cubicBezTo>
                <a:close/>
              </a:path>
            </a:pathLst>
          </a:custGeom>
          <a:solidFill>
            <a:srgbClr val="C00000"/>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Aichitds15"/>
          <p:cNvSpPr/>
          <p:nvPr>
            <p:custDataLst>
              <p:tags r:id="rId7"/>
            </p:custDataLst>
          </p:nvPr>
        </p:nvSpPr>
        <p:spPr>
          <a:xfrm>
            <a:off x="1043305" y="2499360"/>
            <a:ext cx="763270" cy="384175"/>
          </a:xfrm>
          <a:prstGeom prst="roundRect">
            <a:avLst>
              <a:gd name="adj" fmla="val 5000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文本框 69"/>
          <p:cNvSpPr txBox="1">
            <a:spLocks noChangeArrowheads="1"/>
          </p:cNvSpPr>
          <p:nvPr>
            <p:custDataLst>
              <p:tags r:id="rId8"/>
            </p:custDataLst>
          </p:nvPr>
        </p:nvSpPr>
        <p:spPr bwMode="auto">
          <a:xfrm>
            <a:off x="1096645" y="2395855"/>
            <a:ext cx="65659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C00000"/>
                </a:solidFill>
                <a:effectLst/>
                <a:uLnTx/>
                <a:uFillTx/>
                <a:latin typeface="思源黑体 CN Medium" panose="020B0600000000000000" charset="-122"/>
                <a:ea typeface="思源黑体 CN Medium" panose="020B0600000000000000" charset="-122"/>
                <a:cs typeface="+mn-cs"/>
              </a:rPr>
              <a:t>8</a:t>
            </a:r>
          </a:p>
        </p:txBody>
      </p:sp>
      <p:sp>
        <p:nvSpPr>
          <p:cNvPr id="28" name="文本框 27"/>
          <p:cNvSpPr txBox="1"/>
          <p:nvPr>
            <p:custDataLst>
              <p:tags r:id="rId9"/>
            </p:custDataLst>
          </p:nvPr>
        </p:nvSpPr>
        <p:spPr>
          <a:xfrm>
            <a:off x="875030" y="3003550"/>
            <a:ext cx="7428230" cy="521970"/>
          </a:xfrm>
          <a:prstGeom prst="rect">
            <a:avLst/>
          </a:prstGeom>
        </p:spPr>
        <p:txBody>
          <a:bodyPr wrap="square">
            <a:spAutoFit/>
          </a:bodyPr>
          <a:lstStyle/>
          <a:p>
            <a:pPr marL="0" indent="0" algn="just" defTabSz="266700">
              <a:spcBef>
                <a:spcPct val="0"/>
              </a:spcBef>
              <a:spcAft>
                <a:spcPct val="0"/>
              </a:spcAft>
            </a:pPr>
            <a:r>
              <a:rPr lang="zh-CN" altLang="en-US" sz="1400">
                <a:latin typeface="思源黑体 CN Bold" panose="020B0800000000000000" charset="-122"/>
                <a:ea typeface="思源黑体 CN Bold" panose="020B0800000000000000" charset="-122"/>
              </a:rPr>
              <a:t>要厉行勤俭节约，严格遵守廉洁从政有关规定，严格执行住房、车辆配备等有关工作和生活待遇的规定。</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fill="hold"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c51b7ad6-f770-425b-8cb2-fb63cb07c177"/>
  <p:tag name="FULLTEXTBEAUTIFYED" val="1"/>
  <p:tag name="COMMONDATA" val="eyJoZGlkIjoiN2YzNjBkOTgyNWQ1YTMxYzM3MzMwNWFiODNmOWIzYWMifQ=="/>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8.6,&quot;left&quot;:68.9,&quot;top&quot;:80.95,&quot;width&quot;:819.1}"/>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8.6,&quot;left&quot;:68.9,&quot;top&quot;:80.95,&quot;width&quot;:819.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8.6,&quot;left&quot;:68.9,&quot;top&quot;:80.95,&quot;width&quot;:819.1}"/>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428.6,&quot;left&quot;:68.9,&quot;top&quot;:80.95,&quot;width&quot;:819.1}"/>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8.6,&quot;left&quot;:68.9,&quot;top&quot;:80.95,&quot;width&quot;:819.1}"/>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8.6,&quot;left&quot;:68.9,&quot;top&quot;:80.95,&quot;width&quot;:819.1}"/>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8.6,&quot;left&quot;:68.9,&quot;top&quot;:80.95,&quot;width&quot;:819.1}"/>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428.6,&quot;left&quot;:68.9,&quot;top&quot;:80.95,&quot;width&quot;:819.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PA" val="v5.2.5"/>
</p:tagLst>
</file>

<file path=ppt/tags/tag113.xml><?xml version="1.0" encoding="utf-8"?>
<p:tagLst xmlns:a="http://schemas.openxmlformats.org/drawingml/2006/main" xmlns:r="http://schemas.openxmlformats.org/officeDocument/2006/relationships" xmlns:p="http://schemas.openxmlformats.org/presentationml/2006/main">
  <p:tag name="PA" val="v5.2.5"/>
</p:tagLst>
</file>

<file path=ppt/tags/tag114.xml><?xml version="1.0" encoding="utf-8"?>
<p:tagLst xmlns:a="http://schemas.openxmlformats.org/drawingml/2006/main" xmlns:r="http://schemas.openxmlformats.org/officeDocument/2006/relationships" xmlns:p="http://schemas.openxmlformats.org/presentationml/2006/main">
  <p:tag name="PA" val="v5.2.5"/>
</p:tagLst>
</file>

<file path=ppt/tags/tag115.xml><?xml version="1.0" encoding="utf-8"?>
<p:tagLst xmlns:a="http://schemas.openxmlformats.org/drawingml/2006/main" xmlns:r="http://schemas.openxmlformats.org/officeDocument/2006/relationships" xmlns:p="http://schemas.openxmlformats.org/presentationml/2006/main">
  <p:tag name="PA" val="v5.2.5"/>
</p:tagLst>
</file>

<file path=ppt/tags/tag116.xml><?xml version="1.0" encoding="utf-8"?>
<p:tagLst xmlns:a="http://schemas.openxmlformats.org/drawingml/2006/main" xmlns:r="http://schemas.openxmlformats.org/officeDocument/2006/relationships" xmlns:p="http://schemas.openxmlformats.org/presentationml/2006/main">
  <p:tag name="PA" val="v5.2.5"/>
</p:tagLst>
</file>

<file path=ppt/tags/tag117.xml><?xml version="1.0" encoding="utf-8"?>
<p:tagLst xmlns:a="http://schemas.openxmlformats.org/drawingml/2006/main" xmlns:r="http://schemas.openxmlformats.org/officeDocument/2006/relationships" xmlns:p="http://schemas.openxmlformats.org/presentationml/2006/main">
  <p:tag name="PA" val="v5.2.5"/>
</p:tagLst>
</file>

<file path=ppt/tags/tag118.xml><?xml version="1.0" encoding="utf-8"?>
<p:tagLst xmlns:a="http://schemas.openxmlformats.org/drawingml/2006/main" xmlns:r="http://schemas.openxmlformats.org/officeDocument/2006/relationships" xmlns:p="http://schemas.openxmlformats.org/presentationml/2006/main">
  <p:tag name="PA" val="v5.2.5"/>
</p:tagLst>
</file>

<file path=ppt/tags/tag119.xml><?xml version="1.0" encoding="utf-8"?>
<p:tagLst xmlns:a="http://schemas.openxmlformats.org/drawingml/2006/main" xmlns:r="http://schemas.openxmlformats.org/officeDocument/2006/relationships" xmlns:p="http://schemas.openxmlformats.org/presentationml/2006/main">
  <p:tag name="PA" val="v5.2.5"/>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PA" val="v5.2.5"/>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PA" val="v5.2.5"/>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PA" val="v5.2.5"/>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PA" val="v5.2.5"/>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PA" val="v5.2.5"/>
</p:tagLst>
</file>

<file path=ppt/tags/tag148.xml><?xml version="1.0" encoding="utf-8"?>
<p:tagLst xmlns:a="http://schemas.openxmlformats.org/drawingml/2006/main" xmlns:r="http://schemas.openxmlformats.org/officeDocument/2006/relationships" xmlns:p="http://schemas.openxmlformats.org/presentationml/2006/main">
  <p:tag name="PA" val="v5.2.5"/>
</p:tagLst>
</file>

<file path=ppt/tags/tag149.xml><?xml version="1.0" encoding="utf-8"?>
<p:tagLst xmlns:a="http://schemas.openxmlformats.org/drawingml/2006/main" xmlns:r="http://schemas.openxmlformats.org/officeDocument/2006/relationships" xmlns:p="http://schemas.openxmlformats.org/presentationml/2006/main">
  <p:tag name="PA" val="v5.2.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150.xml><?xml version="1.0" encoding="utf-8"?>
<p:tagLst xmlns:a="http://schemas.openxmlformats.org/drawingml/2006/main" xmlns:r="http://schemas.openxmlformats.org/officeDocument/2006/relationships" xmlns:p="http://schemas.openxmlformats.org/presentationml/2006/main">
  <p:tag name="PA" val="v5.2.5"/>
</p:tagLst>
</file>

<file path=ppt/tags/tag151.xml><?xml version="1.0" encoding="utf-8"?>
<p:tagLst xmlns:a="http://schemas.openxmlformats.org/drawingml/2006/main" xmlns:r="http://schemas.openxmlformats.org/officeDocument/2006/relationships" xmlns:p="http://schemas.openxmlformats.org/presentationml/2006/main">
  <p:tag name="PA" val="v5.2.5"/>
</p:tagLst>
</file>

<file path=ppt/tags/tag152.xml><?xml version="1.0" encoding="utf-8"?>
<p:tagLst xmlns:a="http://schemas.openxmlformats.org/drawingml/2006/main" xmlns:r="http://schemas.openxmlformats.org/officeDocument/2006/relationships" xmlns:p="http://schemas.openxmlformats.org/presentationml/2006/main">
  <p:tag name="PA" val="v5.2.5"/>
</p:tagLst>
</file>

<file path=ppt/tags/tag153.xml><?xml version="1.0" encoding="utf-8"?>
<p:tagLst xmlns:a="http://schemas.openxmlformats.org/drawingml/2006/main" xmlns:r="http://schemas.openxmlformats.org/officeDocument/2006/relationships" xmlns:p="http://schemas.openxmlformats.org/presentationml/2006/main">
  <p:tag name="PA" val="v5.2.5"/>
</p:tagLst>
</file>

<file path=ppt/tags/tag154.xml><?xml version="1.0" encoding="utf-8"?>
<p:tagLst xmlns:a="http://schemas.openxmlformats.org/drawingml/2006/main" xmlns:r="http://schemas.openxmlformats.org/officeDocument/2006/relationships" xmlns:p="http://schemas.openxmlformats.org/presentationml/2006/main">
  <p:tag name="PA" val="v5.2.5"/>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PA" val="v5.2.5"/>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180.xml><?xml version="1.0" encoding="utf-8"?>
<p:tagLst xmlns:a="http://schemas.openxmlformats.org/drawingml/2006/main" xmlns:r="http://schemas.openxmlformats.org/officeDocument/2006/relationships" xmlns:p="http://schemas.openxmlformats.org/presentationml/2006/main">
  <p:tag name="PA" val="v5.2.5"/>
</p:tagLst>
</file>

<file path=ppt/tags/tag181.xml><?xml version="1.0" encoding="utf-8"?>
<p:tagLst xmlns:a="http://schemas.openxmlformats.org/drawingml/2006/main" xmlns:r="http://schemas.openxmlformats.org/officeDocument/2006/relationships" xmlns:p="http://schemas.openxmlformats.org/presentationml/2006/main">
  <p:tag name="PA" val="v5.2.5"/>
</p:tagLst>
</file>

<file path=ppt/tags/tag182.xml><?xml version="1.0" encoding="utf-8"?>
<p:tagLst xmlns:a="http://schemas.openxmlformats.org/drawingml/2006/main" xmlns:r="http://schemas.openxmlformats.org/officeDocument/2006/relationships" xmlns:p="http://schemas.openxmlformats.org/presentationml/2006/main">
  <p:tag name="PA" val="v5.2.5"/>
</p:tagLst>
</file>

<file path=ppt/tags/tag183.xml><?xml version="1.0" encoding="utf-8"?>
<p:tagLst xmlns:a="http://schemas.openxmlformats.org/drawingml/2006/main" xmlns:r="http://schemas.openxmlformats.org/officeDocument/2006/relationships" xmlns:p="http://schemas.openxmlformats.org/presentationml/2006/main">
  <p:tag name="PA" val="v5.2.5"/>
</p:tagLst>
</file>

<file path=ppt/tags/tag184.xml><?xml version="1.0" encoding="utf-8"?>
<p:tagLst xmlns:a="http://schemas.openxmlformats.org/drawingml/2006/main" xmlns:r="http://schemas.openxmlformats.org/officeDocument/2006/relationships" xmlns:p="http://schemas.openxmlformats.org/presentationml/2006/main">
  <p:tag name="PA" val="v5.2.5"/>
</p:tagLst>
</file>

<file path=ppt/tags/tag185.xml><?xml version="1.0" encoding="utf-8"?>
<p:tagLst xmlns:a="http://schemas.openxmlformats.org/drawingml/2006/main" xmlns:r="http://schemas.openxmlformats.org/officeDocument/2006/relationships" xmlns:p="http://schemas.openxmlformats.org/presentationml/2006/main">
  <p:tag name="PA" val="v5.2.5"/>
</p:tagLst>
</file>

<file path=ppt/tags/tag186.xml><?xml version="1.0" encoding="utf-8"?>
<p:tagLst xmlns:a="http://schemas.openxmlformats.org/drawingml/2006/main" xmlns:r="http://schemas.openxmlformats.org/officeDocument/2006/relationships" xmlns:p="http://schemas.openxmlformats.org/presentationml/2006/main">
  <p:tag name="PA" val="v5.2.5"/>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PA" val="v5.2.5"/>
</p:tagLst>
</file>

<file path=ppt/tags/tag189.xml><?xml version="1.0" encoding="utf-8"?>
<p:tagLst xmlns:a="http://schemas.openxmlformats.org/drawingml/2006/main" xmlns:r="http://schemas.openxmlformats.org/officeDocument/2006/relationships" xmlns:p="http://schemas.openxmlformats.org/presentationml/2006/main">
  <p:tag name="PA" val="v5.2.5"/>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190.xml><?xml version="1.0" encoding="utf-8"?>
<p:tagLst xmlns:a="http://schemas.openxmlformats.org/drawingml/2006/main" xmlns:r="http://schemas.openxmlformats.org/officeDocument/2006/relationships" xmlns:p="http://schemas.openxmlformats.org/presentationml/2006/main">
  <p:tag name="PA" val="v5.2.5"/>
</p:tagLst>
</file>

<file path=ppt/tags/tag191.xml><?xml version="1.0" encoding="utf-8"?>
<p:tagLst xmlns:a="http://schemas.openxmlformats.org/drawingml/2006/main" xmlns:r="http://schemas.openxmlformats.org/officeDocument/2006/relationships" xmlns:p="http://schemas.openxmlformats.org/presentationml/2006/main">
  <p:tag name="PA" val="v5.2.5"/>
</p:tagLst>
</file>

<file path=ppt/tags/tag192.xml><?xml version="1.0" encoding="utf-8"?>
<p:tagLst xmlns:a="http://schemas.openxmlformats.org/drawingml/2006/main" xmlns:r="http://schemas.openxmlformats.org/officeDocument/2006/relationships" xmlns:p="http://schemas.openxmlformats.org/presentationml/2006/main">
  <p:tag name="PA" val="v5.2.5"/>
</p:tagLst>
</file>

<file path=ppt/tags/tag193.xml><?xml version="1.0" encoding="utf-8"?>
<p:tagLst xmlns:a="http://schemas.openxmlformats.org/drawingml/2006/main" xmlns:r="http://schemas.openxmlformats.org/officeDocument/2006/relationships" xmlns:p="http://schemas.openxmlformats.org/presentationml/2006/main">
  <p:tag name="PA" val="v5.2.5"/>
</p:tagLst>
</file>

<file path=ppt/tags/tag194.xml><?xml version="1.0" encoding="utf-8"?>
<p:tagLst xmlns:a="http://schemas.openxmlformats.org/drawingml/2006/main" xmlns:r="http://schemas.openxmlformats.org/officeDocument/2006/relationships" xmlns:p="http://schemas.openxmlformats.org/presentationml/2006/main">
  <p:tag name="PA" val="v5.2.5"/>
</p:tagLst>
</file>

<file path=ppt/tags/tag195.xml><?xml version="1.0" encoding="utf-8"?>
<p:tagLst xmlns:a="http://schemas.openxmlformats.org/drawingml/2006/main" xmlns:r="http://schemas.openxmlformats.org/officeDocument/2006/relationships" xmlns:p="http://schemas.openxmlformats.org/presentationml/2006/main">
  <p:tag name="PA" val="v5.2.5"/>
</p:tagLst>
</file>

<file path=ppt/tags/tag196.xml><?xml version="1.0" encoding="utf-8"?>
<p:tagLst xmlns:a="http://schemas.openxmlformats.org/drawingml/2006/main" xmlns:r="http://schemas.openxmlformats.org/officeDocument/2006/relationships" xmlns:p="http://schemas.openxmlformats.org/presentationml/2006/main">
  <p:tag name="PA" val="v5.2.5"/>
</p:tagLst>
</file>

<file path=ppt/tags/tag197.xml><?xml version="1.0" encoding="utf-8"?>
<p:tagLst xmlns:a="http://schemas.openxmlformats.org/drawingml/2006/main" xmlns:r="http://schemas.openxmlformats.org/officeDocument/2006/relationships" xmlns:p="http://schemas.openxmlformats.org/presentationml/2006/main">
  <p:tag name="PA" val="v5.2.5"/>
</p:tagLst>
</file>

<file path=ppt/tags/tag198.xml><?xml version="1.0" encoding="utf-8"?>
<p:tagLst xmlns:a="http://schemas.openxmlformats.org/drawingml/2006/main" xmlns:r="http://schemas.openxmlformats.org/officeDocument/2006/relationships" xmlns:p="http://schemas.openxmlformats.org/presentationml/2006/main">
  <p:tag name="PA" val="v5.2.5"/>
</p:tagLst>
</file>

<file path=ppt/tags/tag199.xml><?xml version="1.0" encoding="utf-8"?>
<p:tagLst xmlns:a="http://schemas.openxmlformats.org/drawingml/2006/main" xmlns:r="http://schemas.openxmlformats.org/officeDocument/2006/relationships" xmlns:p="http://schemas.openxmlformats.org/presentationml/2006/main">
  <p:tag name="PA" val="v5.2.5"/>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200.xml><?xml version="1.0" encoding="utf-8"?>
<p:tagLst xmlns:a="http://schemas.openxmlformats.org/drawingml/2006/main" xmlns:r="http://schemas.openxmlformats.org/officeDocument/2006/relationships" xmlns:p="http://schemas.openxmlformats.org/presentationml/2006/main">
  <p:tag name="PA" val="v5.2.5"/>
</p:tagLst>
</file>

<file path=ppt/tags/tag201.xml><?xml version="1.0" encoding="utf-8"?>
<p:tagLst xmlns:a="http://schemas.openxmlformats.org/drawingml/2006/main" xmlns:r="http://schemas.openxmlformats.org/officeDocument/2006/relationships" xmlns:p="http://schemas.openxmlformats.org/presentationml/2006/main">
  <p:tag name="PA" val="v5.2.5"/>
</p:tagLst>
</file>

<file path=ppt/tags/tag202.xml><?xml version="1.0" encoding="utf-8"?>
<p:tagLst xmlns:a="http://schemas.openxmlformats.org/drawingml/2006/main" xmlns:r="http://schemas.openxmlformats.org/officeDocument/2006/relationships" xmlns:p="http://schemas.openxmlformats.org/presentationml/2006/main">
  <p:tag name="PA" val="v5.2.5"/>
</p:tagLst>
</file>

<file path=ppt/tags/tag203.xml><?xml version="1.0" encoding="utf-8"?>
<p:tagLst xmlns:a="http://schemas.openxmlformats.org/drawingml/2006/main" xmlns:r="http://schemas.openxmlformats.org/officeDocument/2006/relationships" xmlns:p="http://schemas.openxmlformats.org/presentationml/2006/main">
  <p:tag name="PA" val="v5.2.5"/>
</p:tagLst>
</file>

<file path=ppt/tags/tag204.xml><?xml version="1.0" encoding="utf-8"?>
<p:tagLst xmlns:a="http://schemas.openxmlformats.org/drawingml/2006/main" xmlns:r="http://schemas.openxmlformats.org/officeDocument/2006/relationships" xmlns:p="http://schemas.openxmlformats.org/presentationml/2006/main">
  <p:tag name="PA" val="v5.2.5"/>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PA" val="v5.2.5"/>
</p:tagLst>
</file>

<file path=ppt/tags/tag209.xml><?xml version="1.0" encoding="utf-8"?>
<p:tagLst xmlns:a="http://schemas.openxmlformats.org/drawingml/2006/main" xmlns:r="http://schemas.openxmlformats.org/officeDocument/2006/relationships" xmlns:p="http://schemas.openxmlformats.org/presentationml/2006/main">
  <p:tag name="PA" val="v5.2.5"/>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PA" val="v5.2.5"/>
</p:tagLst>
</file>

<file path=ppt/tags/tag214.xml><?xml version="1.0" encoding="utf-8"?>
<p:tagLst xmlns:a="http://schemas.openxmlformats.org/drawingml/2006/main" xmlns:r="http://schemas.openxmlformats.org/officeDocument/2006/relationships" xmlns:p="http://schemas.openxmlformats.org/presentationml/2006/main">
  <p:tag name="PA" val="v5.2.5"/>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PA" val="v5.2.5"/>
</p:tagLst>
</file>

<file path=ppt/tags/tag219.xml><?xml version="1.0" encoding="utf-8"?>
<p:tagLst xmlns:a="http://schemas.openxmlformats.org/drawingml/2006/main" xmlns:r="http://schemas.openxmlformats.org/officeDocument/2006/relationships" xmlns:p="http://schemas.openxmlformats.org/presentationml/2006/main">
  <p:tag name="PA" val="v5.2.5"/>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PA" val="v5.2.5"/>
</p:tagLst>
</file>

<file path=ppt/tags/tag224.xml><?xml version="1.0" encoding="utf-8"?>
<p:tagLst xmlns:a="http://schemas.openxmlformats.org/drawingml/2006/main" xmlns:r="http://schemas.openxmlformats.org/officeDocument/2006/relationships" xmlns:p="http://schemas.openxmlformats.org/presentationml/2006/main">
  <p:tag name="PA" val="v5.2.5"/>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PA" val="v5.2.5"/>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PA" val="v5.2.5"/>
</p:tagLst>
</file>

<file path=ppt/tags/tag233.xml><?xml version="1.0" encoding="utf-8"?>
<p:tagLst xmlns:a="http://schemas.openxmlformats.org/drawingml/2006/main" xmlns:r="http://schemas.openxmlformats.org/officeDocument/2006/relationships" xmlns:p="http://schemas.openxmlformats.org/presentationml/2006/main">
  <p:tag name="PA" val="v5.2.5"/>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PA" val="v5.2.5"/>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414.09996234064,&quot;left&quot;:161.55,&quot;top&quot;:40.800037880885654,&quot;width&quot;:670.0231496062992}"/>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417.8499851211851,&quot;left&quot;:161.55,&quot;top&quot;:37.05001510034058,&quot;width&quot;:670.0231496062992}"/>
</p:tagLst>
</file>

<file path=ppt/tags/tag35.xml><?xml version="1.0" encoding="utf-8"?>
<p:tagLst xmlns:a="http://schemas.openxmlformats.org/drawingml/2006/main" xmlns:r="http://schemas.openxmlformats.org/officeDocument/2006/relationships" xmlns:p="http://schemas.openxmlformats.org/presentationml/2006/main">
  <p:tag name="PA" val="v5.2.9"/>
</p:tagLst>
</file>

<file path=ppt/tags/tag36.xml><?xml version="1.0" encoding="utf-8"?>
<p:tagLst xmlns:a="http://schemas.openxmlformats.org/drawingml/2006/main" xmlns:r="http://schemas.openxmlformats.org/officeDocument/2006/relationships" xmlns:p="http://schemas.openxmlformats.org/presentationml/2006/main">
  <p:tag name="PA" val="v5.2.9"/>
</p:tagLst>
</file>

<file path=ppt/tags/tag37.xml><?xml version="1.0" encoding="utf-8"?>
<p:tagLst xmlns:a="http://schemas.openxmlformats.org/drawingml/2006/main" xmlns:r="http://schemas.openxmlformats.org/officeDocument/2006/relationships" xmlns:p="http://schemas.openxmlformats.org/presentationml/2006/main">
  <p:tag name="PA" val="v5.2.9"/>
</p:tagLst>
</file>

<file path=ppt/tags/tag38.xml><?xml version="1.0" encoding="utf-8"?>
<p:tagLst xmlns:a="http://schemas.openxmlformats.org/drawingml/2006/main" xmlns:r="http://schemas.openxmlformats.org/officeDocument/2006/relationships" xmlns:p="http://schemas.openxmlformats.org/presentationml/2006/main">
  <p:tag name="PA" val="v5.2.9"/>
</p:tagLst>
</file>

<file path=ppt/tags/tag39.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PA" val="v5.2.9"/>
</p:tagLst>
</file>

<file path=ppt/tags/tag41.xml><?xml version="1.0" encoding="utf-8"?>
<p:tagLst xmlns:a="http://schemas.openxmlformats.org/drawingml/2006/main" xmlns:r="http://schemas.openxmlformats.org/officeDocument/2006/relationships" xmlns:p="http://schemas.openxmlformats.org/presentationml/2006/main">
  <p:tag name="PA" val="v5.2.9"/>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172.21062992125988,&quot;left&quot;:63.826594488188995,&quot;top&quot;:137.9203937007874,&quot;width&quot;:416.923405511811}"/>
</p:tagLst>
</file>

<file path=ppt/tags/tag62.xml><?xml version="1.0" encoding="utf-8"?>
<p:tagLst xmlns:a="http://schemas.openxmlformats.org/drawingml/2006/main" xmlns:r="http://schemas.openxmlformats.org/officeDocument/2006/relationships" xmlns:p="http://schemas.openxmlformats.org/presentationml/2006/main">
  <p:tag name="MH" val="20150516230504"/>
  <p:tag name="MH_LIBRARY" val="CONTENTS"/>
  <p:tag name="MH_TYPE" val="OTHERS"/>
  <p:tag name="ID" val="545812"/>
</p:tagLst>
</file>

<file path=ppt/tags/tag63.xml><?xml version="1.0" encoding="utf-8"?>
<p:tagLst xmlns:a="http://schemas.openxmlformats.org/drawingml/2006/main" xmlns:r="http://schemas.openxmlformats.org/officeDocument/2006/relationships" xmlns:p="http://schemas.openxmlformats.org/presentationml/2006/main">
  <p:tag name="PA" val="v5.2.5"/>
</p:tagLst>
</file>

<file path=ppt/tags/tag64.xml><?xml version="1.0" encoding="utf-8"?>
<p:tagLst xmlns:a="http://schemas.openxmlformats.org/drawingml/2006/main" xmlns:r="http://schemas.openxmlformats.org/officeDocument/2006/relationships" xmlns:p="http://schemas.openxmlformats.org/presentationml/2006/main">
  <p:tag name="PA" val="v5.2.5"/>
</p:tagLst>
</file>

<file path=ppt/tags/tag65.xml><?xml version="1.0" encoding="utf-8"?>
<p:tagLst xmlns:a="http://schemas.openxmlformats.org/drawingml/2006/main" xmlns:r="http://schemas.openxmlformats.org/officeDocument/2006/relationships" xmlns:p="http://schemas.openxmlformats.org/presentationml/2006/main">
  <p:tag name="PA" val="v5.2.5"/>
</p:tagLst>
</file>

<file path=ppt/tags/tag66.xml><?xml version="1.0" encoding="utf-8"?>
<p:tagLst xmlns:a="http://schemas.openxmlformats.org/drawingml/2006/main" xmlns:r="http://schemas.openxmlformats.org/officeDocument/2006/relationships" xmlns:p="http://schemas.openxmlformats.org/presentationml/2006/main">
  <p:tag name="PA" val="v5.2.5"/>
</p:tagLst>
</file>

<file path=ppt/tags/tag67.xml><?xml version="1.0" encoding="utf-8"?>
<p:tagLst xmlns:a="http://schemas.openxmlformats.org/drawingml/2006/main" xmlns:r="http://schemas.openxmlformats.org/officeDocument/2006/relationships" xmlns:p="http://schemas.openxmlformats.org/presentationml/2006/main">
  <p:tag name="PA" val="v5.2.5"/>
</p:tagLst>
</file>

<file path=ppt/tags/tag68.xml><?xml version="1.0" encoding="utf-8"?>
<p:tagLst xmlns:a="http://schemas.openxmlformats.org/drawingml/2006/main" xmlns:r="http://schemas.openxmlformats.org/officeDocument/2006/relationships" xmlns:p="http://schemas.openxmlformats.org/presentationml/2006/main">
  <p:tag name="PA" val="v5.2.5"/>
</p:tagLst>
</file>

<file path=ppt/tags/tag69.xml><?xml version="1.0" encoding="utf-8"?>
<p:tagLst xmlns:a="http://schemas.openxmlformats.org/drawingml/2006/main" xmlns:r="http://schemas.openxmlformats.org/officeDocument/2006/relationships" xmlns:p="http://schemas.openxmlformats.org/presentationml/2006/main">
  <p:tag name="PA" val="v5.2.5"/>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70.xml><?xml version="1.0" encoding="utf-8"?>
<p:tagLst xmlns:a="http://schemas.openxmlformats.org/drawingml/2006/main" xmlns:r="http://schemas.openxmlformats.org/officeDocument/2006/relationships" xmlns:p="http://schemas.openxmlformats.org/presentationml/2006/main">
  <p:tag name="PA" val="v5.2.5"/>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12.05,&quot;left&quot;:82.6,&quot;top&quot;:197.5,&quot;width&quot;:805.4}"/>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党建2">
      <a:dk1>
        <a:srgbClr val="000000"/>
      </a:dk1>
      <a:lt1>
        <a:srgbClr val="FFFFFF"/>
      </a:lt1>
      <a:dk2>
        <a:srgbClr val="000000"/>
      </a:dk2>
      <a:lt2>
        <a:srgbClr val="B2B2B2"/>
      </a:lt2>
      <a:accent1>
        <a:srgbClr val="E70003"/>
      </a:accent1>
      <a:accent2>
        <a:srgbClr val="BC000D"/>
      </a:accent2>
      <a:accent3>
        <a:srgbClr val="E70003"/>
      </a:accent3>
      <a:accent4>
        <a:srgbClr val="8C1D22"/>
      </a:accent4>
      <a:accent5>
        <a:srgbClr val="DE0005"/>
      </a:accent5>
      <a:accent6>
        <a:srgbClr val="AA000B"/>
      </a:accent6>
      <a:hlink>
        <a:srgbClr val="E70003"/>
      </a:hlink>
      <a:folHlink>
        <a:srgbClr val="C00000"/>
      </a:folHlink>
    </a:clrScheme>
    <a:fontScheme name="">
      <a:majorFont>
        <a:latin typeface="微软雅黑 Light"/>
        <a:ea typeface="思源宋体 CN Heavy"/>
        <a:cs typeface=""/>
      </a:majorFont>
      <a:minorFont>
        <a:latin typeface="思源宋体 CN Heavy"/>
        <a:ea typeface="思源宋体 CN Heavy"/>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工图网www.900ppt.com">
  <a:themeElements>
    <a:clrScheme name="大红色">
      <a:dk1>
        <a:sysClr val="windowText" lastClr="000000"/>
      </a:dk1>
      <a:lt1>
        <a:sysClr val="window" lastClr="FFFFFF"/>
      </a:lt1>
      <a:dk2>
        <a:srgbClr val="1F497D"/>
      </a:dk2>
      <a:lt2>
        <a:srgbClr val="EEECE1"/>
      </a:lt2>
      <a:accent1>
        <a:srgbClr val="D60000"/>
      </a:accent1>
      <a:accent2>
        <a:srgbClr val="D60000"/>
      </a:accent2>
      <a:accent3>
        <a:srgbClr val="D60000"/>
      </a:accent3>
      <a:accent4>
        <a:srgbClr val="D60000"/>
      </a:accent4>
      <a:accent5>
        <a:srgbClr val="4BACC6"/>
      </a:accent5>
      <a:accent6>
        <a:srgbClr val="F79646"/>
      </a:accent6>
      <a:hlink>
        <a:srgbClr val="0000FF"/>
      </a:hlink>
      <a:folHlink>
        <a:srgbClr val="800080"/>
      </a:folHlink>
    </a:clrScheme>
    <a:fontScheme name="">
      <a:majorFont>
        <a:latin typeface="微软雅黑 Light"/>
        <a:ea typeface="思源宋体 CN Heavy"/>
        <a:cs typeface=""/>
      </a:majorFont>
      <a:minorFont>
        <a:latin typeface="思源宋体 CN Heavy"/>
        <a:ea typeface="思源宋体 CN Heavy"/>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2877</Words>
  <PresentationFormat>全屏显示(16:9)</PresentationFormat>
  <Paragraphs>166</Paragraphs>
  <Slides>31</Slides>
  <Notes>6</Notes>
  <HiddenSlides>0</HiddenSlides>
  <MMClips>0</MMClips>
  <ScaleCrop>false</ScaleCrop>
  <HeadingPairs>
    <vt:vector size="8" baseType="variant">
      <vt:variant>
        <vt:lpstr>已用的字体</vt:lpstr>
      </vt:variant>
      <vt:variant>
        <vt:i4>25</vt:i4>
      </vt:variant>
      <vt:variant>
        <vt:lpstr>主题</vt:lpstr>
      </vt:variant>
      <vt:variant>
        <vt:i4>2</vt:i4>
      </vt:variant>
      <vt:variant>
        <vt:lpstr>嵌入 OLE 服务器</vt:lpstr>
      </vt:variant>
      <vt:variant>
        <vt:i4>1</vt:i4>
      </vt:variant>
      <vt:variant>
        <vt:lpstr>幻灯片标题</vt:lpstr>
      </vt:variant>
      <vt:variant>
        <vt:i4>31</vt:i4>
      </vt:variant>
    </vt:vector>
  </HeadingPairs>
  <TitlesOfParts>
    <vt:vector size="59" baseType="lpstr">
      <vt:lpstr>微软雅黑</vt:lpstr>
      <vt:lpstr>Wingdings</vt:lpstr>
      <vt:lpstr>字魂54号-贤黑</vt:lpstr>
      <vt:lpstr>微软雅黑 Light</vt:lpstr>
      <vt:lpstr>思源黑体 CN Normal</vt:lpstr>
      <vt:lpstr>字魂58号-创中黑-Regular</vt:lpstr>
      <vt:lpstr>字魂59号-创粗黑</vt:lpstr>
      <vt:lpstr>思源黑体 CN Heavy</vt:lpstr>
      <vt:lpstr>思源宋体 CN Heavy</vt:lpstr>
      <vt:lpstr>思源黑体 CN Medium</vt:lpstr>
      <vt:lpstr>阿里巴巴普惠体 Light</vt:lpstr>
      <vt:lpstr>宋体</vt:lpstr>
      <vt:lpstr>字魂35号-经典雅黑</vt:lpstr>
      <vt:lpstr>Arial</vt:lpstr>
      <vt:lpstr>字魂95号-手刻宋</vt:lpstr>
      <vt:lpstr>明兰_UI_TC</vt:lpstr>
      <vt:lpstr>阿里巴巴普惠体 B</vt:lpstr>
      <vt:lpstr>方正姚体</vt:lpstr>
      <vt:lpstr>字魂105号-简雅黑</vt:lpstr>
      <vt:lpstr>思源黑体</vt:lpstr>
      <vt:lpstr>方正兰亭黑_GBK</vt:lpstr>
      <vt:lpstr>Calibri</vt:lpstr>
      <vt:lpstr>思源宋体 CN SemiBold</vt:lpstr>
      <vt:lpstr>阿里巴巴普惠体</vt:lpstr>
      <vt:lpstr>思源黑体 CN Bold</vt:lpstr>
      <vt:lpstr>Office 主题​​</vt:lpstr>
      <vt:lpstr>工图网www.900ppt.com</vt:lpstr>
      <vt:lpstr>CorelDRAW</vt:lpstr>
      <vt:lpstr>PowerPoint 演示文稿</vt:lpstr>
      <vt:lpstr>PowerPoint 演示文稿</vt:lpstr>
      <vt:lpstr>PowerPoint 演示文稿</vt:lpstr>
      <vt:lpstr>PowerPoint 演示文稿</vt:lpstr>
      <vt:lpstr>一、什么是中央八项规定？</vt:lpstr>
      <vt:lpstr>一、什么是中央八项规定？</vt:lpstr>
      <vt:lpstr>一、什么是中央八项规定？</vt:lpstr>
      <vt:lpstr>一、什么是中央八项规定？</vt:lpstr>
      <vt:lpstr>一、什么是中央八项规定？</vt:lpstr>
      <vt:lpstr>PowerPoint 演示文稿</vt:lpstr>
      <vt:lpstr>二、什么是中央八项规定精神？</vt:lpstr>
      <vt:lpstr>二、什么是中央八项规定精神？</vt:lpstr>
      <vt:lpstr>二、什么是中央八项规定精神？</vt:lpstr>
      <vt:lpstr>PowerPoint 演示文稿</vt:lpstr>
      <vt:lpstr>三、违反中央八项规定精神具体表现</vt:lpstr>
      <vt:lpstr>三、违反中央八项规定精神具体表现</vt:lpstr>
      <vt:lpstr>三、违反中央八项规定精神具体表现</vt:lpstr>
      <vt:lpstr>三、违反中央八项规定精神具体表现</vt:lpstr>
      <vt:lpstr>三、违反中央八项规定精神具体表现</vt:lpstr>
      <vt:lpstr>三、违反中央八项规定精神具体表现</vt:lpstr>
      <vt:lpstr>三、违反中央八项规定精神具体表现</vt:lpstr>
      <vt:lpstr>三、违反中央八项规定精神具体表现</vt:lpstr>
      <vt:lpstr>PowerPoint 演示文稿</vt:lpstr>
      <vt:lpstr>四、相关党纪条规</vt:lpstr>
      <vt:lpstr>四、相关党纪条规</vt:lpstr>
      <vt:lpstr>四、相关党纪条规</vt:lpstr>
      <vt:lpstr>四、相关党纪条规</vt:lpstr>
      <vt:lpstr>四、相关党纪条规</vt:lpstr>
      <vt:lpstr>四、相关党纪条规</vt:lpstr>
      <vt:lpstr>四、相关党纪条规</vt:lpstr>
      <vt:lpstr>四、相关党纪条规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2015-05-27T08:42:00Z</dcterms:created>
  <dcterms:modified xsi:type="dcterms:W3CDTF">2025-03-22T15:28:29Z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66470E757911481D99A2FB95F6FB0D0F_13</vt:lpwstr>
  </property>
  <property fmtid="{D5CDD505-2E9C-101B-9397-08002B2CF9AE}" pid="3" name="KSOProductBuildVer">
    <vt:lpwstr>2052-12.1.0.20305</vt:lpwstr>
  </property>
</Properties>
</file>